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19"/>
  </p:notesMasterIdLst>
  <p:sldIdLst>
    <p:sldId id="256" r:id="rId3"/>
    <p:sldId id="303" r:id="rId4"/>
    <p:sldId id="277" r:id="rId5"/>
    <p:sldId id="275" r:id="rId6"/>
    <p:sldId id="288" r:id="rId7"/>
    <p:sldId id="284" r:id="rId8"/>
    <p:sldId id="291" r:id="rId9"/>
    <p:sldId id="264" r:id="rId10"/>
    <p:sldId id="298" r:id="rId11"/>
    <p:sldId id="301" r:id="rId12"/>
    <p:sldId id="292" r:id="rId13"/>
    <p:sldId id="294" r:id="rId14"/>
    <p:sldId id="293" r:id="rId15"/>
    <p:sldId id="295" r:id="rId16"/>
    <p:sldId id="279" r:id="rId17"/>
    <p:sldId id="30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8A0CCB-FAF8-4D6E-986B-F34D6E05013A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368075-CEF1-4836-919F-27B3DF40A6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3134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DFD6C2A-2D28-471E-AFB0-008E60E338AC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BFC1D-0034-410E-B7F1-A64C1D2AAB04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CF4A5-E729-4AA4-B122-59BDACC19E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08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2EFB9-5EBA-4BBD-AC17-F78128185522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936CB-1D62-4DA6-B9C2-B4FF970B7F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836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E7E17-30B5-4586-9A7E-944D0A973214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EAA89-8709-448D-BB6C-02C17A8C5F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7127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6792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285720" y="357167"/>
            <a:ext cx="8643998" cy="714379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2" name="Текст 3"/>
          <p:cNvSpPr>
            <a:spLocks noGrp="1"/>
          </p:cNvSpPr>
          <p:nvPr>
            <p:ph idx="1"/>
          </p:nvPr>
        </p:nvSpPr>
        <p:spPr bwMode="auto">
          <a:xfrm>
            <a:off x="357158" y="1142984"/>
            <a:ext cx="850112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  <a:defRPr lang="ru-RU" sz="2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27043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6BC8502A-D8BB-45E0-B67C-2A80448938BE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24.10.2022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0AD43F9E-B984-451A-AA67-443EF01707AC}" type="slidenum">
              <a:rPr lang="ru-RU" alt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/>
              <a:t>‹#›</a:t>
            </a:fld>
            <a:endParaRPr lang="ru-RU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70743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AA365A6C-3CF5-408D-B0C6-DEF685238487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24.10.2022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9F5D3BE0-D9EB-452A-AC50-2558D102D4F9}" type="slidenum">
              <a:rPr lang="ru-RU" alt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/>
              <a:t>‹#›</a:t>
            </a:fld>
            <a:endParaRPr lang="ru-RU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47916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@Долгорукова С.В., 2009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7ECF8388-6E1E-4AC9-9ECD-16FDF0C86B17}" type="slidenum">
              <a:rPr lang="en-US" alt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/>
              <a:t>‹#›</a:t>
            </a:fld>
            <a:endParaRPr lang="en-US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8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3BC2-DD2D-4B92-9BA2-01EF3580A1A4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617B3-177F-4ADB-B678-718CFD6EEA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964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E19D0-4BF1-4240-A850-5807C3E98FE2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E27A0-AE96-4A9A-AABB-E1D6C880EC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890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7DA2-F01E-4DCD-AABF-5C09B36507AB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DB3B5-5048-4923-B8E7-99738A4C30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2409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94276-477F-4DF4-8983-D21DBF267342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DA2EE-6E1A-4648-AE87-7AFA6766FF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342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A507-CECF-4023-8566-706A9424615D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B82FD-4B5F-4037-8FD0-1DEB879E0E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37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EB91-E49D-4274-A832-F97BCE5FBF44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DDC14-76E5-4E5C-AEE9-C5A4490FA9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033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EEDA6-40D3-432B-A850-5FE04E3850B4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D2CBF-ADAD-4F8F-910D-466E315584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383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C74C5-368B-409B-94C3-0860BD86DC6D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30BF0-0648-4A9F-94A4-4563AAF5A4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591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C0ADE1-9D20-496D-92E3-30288FD03F1E}" type="datetimeFigureOut">
              <a:rPr lang="ru-RU"/>
              <a:pPr>
                <a:defRPr/>
              </a:pPr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18A5745-F5E4-4615-8B42-405FE24476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8B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357188" y="357188"/>
            <a:ext cx="8532812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85750" y="357188"/>
            <a:ext cx="8643938" cy="71437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28" name="Текст 3"/>
          <p:cNvSpPr>
            <a:spLocks noGrp="1"/>
          </p:cNvSpPr>
          <p:nvPr>
            <p:ph type="body" idx="1"/>
          </p:nvPr>
        </p:nvSpPr>
        <p:spPr bwMode="auto">
          <a:xfrm>
            <a:off x="357188" y="1143000"/>
            <a:ext cx="8501062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619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355D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55D7E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55D7E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55D7E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55D7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99C2E5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99C2E5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99C2E5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99C2E5"/>
          </a:solidFill>
          <a:latin typeface="Verdana" pitchFamily="34" charset="0"/>
        </a:defRPr>
      </a:lvl9pPr>
      <a:extLst/>
    </p:titleStyle>
    <p:bodyStyle>
      <a:lvl1pPr marL="342900" indent="-630238" algn="l" rtl="0" eaLnBrk="0" fontAlgn="base" hangingPunct="0">
        <a:spcBef>
          <a:spcPct val="0"/>
        </a:spcBef>
        <a:spcAft>
          <a:spcPct val="0"/>
        </a:spcAft>
        <a:buClr>
          <a:srgbClr val="002060"/>
        </a:buClr>
        <a:buSzPct val="80000"/>
        <a:buFont typeface="Wingdings" pitchFamily="2" charset="2"/>
        <a:buChar char="§"/>
        <a:defRPr sz="2400" b="1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781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781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C9D583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binbow.ru/photo/photo_bin/8x56br1.jpg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Documents and Settings\Admin\Мои документы\Мои рисунки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7488"/>
            <a:ext cx="8501063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428750" y="2428875"/>
            <a:ext cx="7315200" cy="2571750"/>
          </a:xfrm>
        </p:spPr>
        <p:txBody>
          <a:bodyPr/>
          <a:lstStyle/>
          <a:p>
            <a:pPr eaLnBrk="1" hangingPunct="1"/>
            <a:r>
              <a:rPr lang="ru-RU" alt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измерения в биологии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6322714"/>
          </a:xfrm>
        </p:spPr>
        <p:txBody>
          <a:bodyPr/>
          <a:lstStyle/>
          <a:p>
            <a:r>
              <a:rPr lang="ru-RU" sz="2400" b="1" dirty="0" smtClean="0"/>
              <a:t>Берёзы высотой примерно 30-45 метров.Это светолюбивые растения.Они растут на открытых пространствах.Листья берёз небольшие: до 7 см длиной и 4 см шириной.В древесине ствола берёзы находятся очень маленькие трубочки-сосуды,по которым движется вода с растворенными в ней веществами.Человек давно научился использовать древесину берёзы.Так из 5,6 кубического метра древесины можно приготовить 1 тонну бумаги</a:t>
            </a:r>
            <a:endParaRPr lang="ru-RU" sz="2400" b="1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024851" cy="603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3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548680"/>
            <a:ext cx="4330824" cy="5184576"/>
          </a:xfrm>
        </p:spPr>
        <p:txBody>
          <a:bodyPr/>
          <a:lstStyle/>
          <a:p>
            <a:r>
              <a:rPr lang="ru-RU" sz="2300" b="1" dirty="0" smtClean="0"/>
              <a:t>Площадь  такой неправильной фигуры,как лист, нельзя измерить перемножив длину на ширину.Для этих целей применяют палетку-лист прозрачной пленки, на который нанесена сетка квадратов со стороной 1см. Такую палетку накладывают на лист. Сначала считают ,сколько полных квадратов «умещается» в контурах листа,затем считают количество неполных квадратов и делят это число пополам. </a:t>
            </a:r>
            <a:endParaRPr lang="ru-RU" sz="23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52839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Измерение дерева в диаметре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515" y="1600200"/>
            <a:ext cx="532097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7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Измерение возраста древесных растений </a:t>
            </a:r>
            <a:endParaRPr lang="ru-RU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57400"/>
            <a:ext cx="849694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0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показатели измеряют у человека?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3203848" cy="248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861047"/>
            <a:ext cx="3024336" cy="24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861047"/>
            <a:ext cx="2915816" cy="246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1969"/>
            <a:ext cx="4139952" cy="221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641969"/>
            <a:ext cx="5004049" cy="221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64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15312" cy="1357313"/>
          </a:xfrm>
        </p:spPr>
        <p:txBody>
          <a:bodyPr/>
          <a:lstStyle/>
          <a:p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единицы измерения из правого столбика с названием физических величин из левого столбика.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ВЕЛИЧИНЫ 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Масса                                                                        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Длина                                                                       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Время                                                                        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Скорость                                                                    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Температура </a:t>
            </a:r>
          </a:p>
        </p:txBody>
      </p:sp>
      <p:sp>
        <p:nvSpPr>
          <p:cNvPr id="2150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ИЗМЕРЕНИЯ</a:t>
            </a:r>
          </a:p>
          <a:p>
            <a:r>
              <a:rPr lang="ru-RU" altLang="ru-RU" dirty="0" smtClean="0"/>
              <a:t>А. Сантиметр (см)                                                                 Б. Час (ч)                                                                  В. Градус Цельсия (</a:t>
            </a:r>
            <a:r>
              <a:rPr lang="ru-RU" altLang="ru-RU" baseline="30000" dirty="0" smtClean="0"/>
              <a:t>0</a:t>
            </a:r>
            <a:r>
              <a:rPr lang="ru-RU" altLang="ru-RU" dirty="0" smtClean="0"/>
              <a:t>С)</a:t>
            </a:r>
          </a:p>
          <a:p>
            <a:r>
              <a:rPr lang="ru-RU" altLang="ru-RU" dirty="0" smtClean="0"/>
              <a:t>Г. Грамм (г)</a:t>
            </a:r>
          </a:p>
          <a:p>
            <a:r>
              <a:rPr lang="ru-RU" altLang="ru-RU" dirty="0" smtClean="0"/>
              <a:t>Д. Километров в час (км/ч)</a:t>
            </a: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Творческое домашнее задание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Проведите измерения вашего домашнего питомца, данные запишите в таблицу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857362"/>
          <a:ext cx="7072362" cy="3929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5259"/>
                <a:gridCol w="2667103"/>
              </a:tblGrid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Название животного, кличка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Вес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Длина тела(от кончика хвоста до начала хвоста)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Длина хвоста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Длина лап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Обхват грудной клетки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 измерения,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риборы для измерений,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измерительные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величины, применяемые для познания природы.</a:t>
            </a:r>
          </a:p>
        </p:txBody>
      </p:sp>
      <p:pic>
        <p:nvPicPr>
          <p:cNvPr id="4" name="Picture 2" descr="http://img-fotki.yandex.ru/get/6506/47407354.708/0_eae1c_f6563915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284984"/>
            <a:ext cx="252028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1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386610"/>
          </a:xfrm>
        </p:spPr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Измеряй всё доступное измерению и делай недоступное измерению доступным»,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писал астроном Галилео Галилей.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1928813"/>
            <a:ext cx="8143875" cy="164306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Сущность метода: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фиксирование данных об изучаемом объекте, его свойствах с помощью измерительных приборов</a:t>
            </a:r>
          </a:p>
        </p:txBody>
      </p:sp>
      <p:pic>
        <p:nvPicPr>
          <p:cNvPr id="4" name="Picture 10" descr="http://dialogmed.com.ua/components/com_virtuemart/shop_image/product/_________________49b6a6fd09c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643313"/>
            <a:ext cx="2365375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http://orange.stylelink.ru/userfiles/image/catalog/bg/4684_4_psd_1000x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1945" flipH="1">
            <a:off x="398463" y="3584575"/>
            <a:ext cx="2838450" cy="354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www.sezayonlinemixbox.com/wp-content/uploads/2015/04/clinical-thermometer-15366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4572000"/>
            <a:ext cx="187325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274638"/>
            <a:ext cx="2411760" cy="594044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 старину на Руси единицами измерения длины служили ладони,стопы ног,пальцы.С их помощью торговцы могли измерить отрезы ткани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1800" b="1" dirty="0" smtClean="0"/>
              <a:t>Задание: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Представьте, что торговец отмерил и продал отрез льняной ткани в 10 раз превышающий длину его руки. Посмотрите на рисунок и скажите какой единицей измерения пользовался торговец </a:t>
            </a:r>
            <a:endParaRPr lang="ru-RU" sz="1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640871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17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Что можно измерить?</a:t>
            </a:r>
            <a:endParaRPr lang="ru-RU" altLang="ru-RU" sz="3600" b="1" i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5"/>
            <a:ext cx="8229600" cy="417713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Массу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Длину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Ширину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Температуру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Расстояния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Скорости движения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4" descr="Вес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205038"/>
            <a:ext cx="312102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198120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1981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667000" y="0"/>
            <a:ext cx="647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rgbClr val="002060"/>
              </a:buClr>
              <a:buSzPct val="80000"/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ts val="250"/>
              </a:spcBef>
              <a:buClr>
                <a:srgbClr val="FF781E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ts val="225"/>
              </a:spcBef>
              <a:buClr>
                <a:srgbClr val="FF781E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ts val="250"/>
              </a:spcBef>
              <a:buClr>
                <a:srgbClr val="C9D583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9D583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9D583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9D583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9D583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 b="0" smtClean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229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3" y="3989388"/>
            <a:ext cx="1633537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62000"/>
            <a:ext cx="4953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0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228600" y="112713"/>
            <a:ext cx="9144000" cy="746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Измерительные приборы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457200" y="2279650"/>
            <a:ext cx="44196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C70A0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Линейка и рулетка</a:t>
            </a: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– </a:t>
            </a:r>
            <a:r>
              <a:rPr lang="ru-RU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служат для измерения размеров предмета или расстояния.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15000" y="990600"/>
            <a:ext cx="32766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C70A0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Термометр </a:t>
            </a: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– </a:t>
            </a:r>
            <a:r>
              <a:rPr lang="ru-RU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служит для измерения температуры тел.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1943100" y="4138613"/>
            <a:ext cx="266700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C70A0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Секундомер и часы</a:t>
            </a: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– </a:t>
            </a:r>
            <a:r>
              <a:rPr lang="ru-RU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служат для измерения времени.</a:t>
            </a:r>
          </a:p>
        </p:txBody>
      </p:sp>
      <p:pic>
        <p:nvPicPr>
          <p:cNvPr id="12299" name="Picture 14" descr="Картинка 2 из 29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419600"/>
            <a:ext cx="19113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6399213" y="3203575"/>
            <a:ext cx="25146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200" b="1" i="1" dirty="0" smtClean="0">
                <a:solidFill>
                  <a:srgbClr val="C70A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Бинокль </a:t>
            </a:r>
            <a:r>
              <a:rPr lang="ru-RU" altLang="ru-RU" sz="2400" b="1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altLang="ru-RU" sz="2400" b="1" dirty="0" smtClean="0">
                <a:solidFill>
                  <a:prstClr val="black"/>
                </a:solidFill>
              </a:rPr>
              <a:t>служит для наблюдения за предметами, расположен-</a:t>
            </a:r>
            <a:r>
              <a:rPr lang="ru-RU" altLang="ru-RU" sz="2400" b="1" dirty="0" err="1" smtClean="0">
                <a:solidFill>
                  <a:prstClr val="black"/>
                </a:solidFill>
              </a:rPr>
              <a:t>ными</a:t>
            </a:r>
            <a:r>
              <a:rPr lang="ru-RU" altLang="ru-RU" sz="2400" b="1" dirty="0" smtClean="0">
                <a:solidFill>
                  <a:prstClr val="black"/>
                </a:solidFill>
              </a:rPr>
              <a:t> далеко.</a:t>
            </a:r>
          </a:p>
        </p:txBody>
      </p:sp>
    </p:spTree>
    <p:extLst>
      <p:ext uri="{BB962C8B-B14F-4D97-AF65-F5344CB8AC3E}">
        <p14:creationId xmlns:p14="http://schemas.microsoft.com/office/powerpoint/2010/main" val="1991336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Содержимое 3" descr="измерит. приборы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500042"/>
            <a:ext cx="8643938" cy="6357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71438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71438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img-fotki.yandex.ru/get/6506/47407354.708/0_eae1c_f6563915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0"/>
            <a:ext cx="1715701" cy="16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5_Аспект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344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6_Аспект</vt:lpstr>
      <vt:lpstr>Метод измерения в биологии</vt:lpstr>
      <vt:lpstr>Цель урока:</vt:lpstr>
      <vt:lpstr>«Измеряй всё доступное измерению и делай недоступное измерению доступным», писал астроном Галилео Галилей.</vt:lpstr>
      <vt:lpstr>Измерение </vt:lpstr>
      <vt:lpstr>В старину на Руси единицами измерения длины служили ладони,стопы ног,пальцы.С их помощью торговцы могли измерить отрезы ткани. Задание:  Представьте, что торговец отмерил и продал отрез льняной ткани в 10 раз превышающий длину его руки. Посмотрите на рисунок и скажите какой единицей измерения пользовался торговец </vt:lpstr>
      <vt:lpstr>Что можно измерить?</vt:lpstr>
      <vt:lpstr>Измерительные приборы</vt:lpstr>
      <vt:lpstr>Презентация PowerPoint</vt:lpstr>
      <vt:lpstr>Задание:</vt:lpstr>
      <vt:lpstr>Берёзы высотой примерно 30-45 метров.Это светолюбивые растения.Они растут на открытых пространствах.Листья берёз небольшие: до 7 см длиной и 4 см шириной.В древесине ствола берёзы находятся очень маленькие трубочки-сосуды,по которым движется вода с растворенными в ней веществами.Человек давно научился использовать древесину берёзы.Так из 5,6 кубического метра древесины можно приготовить 1 тонну бумаги</vt:lpstr>
      <vt:lpstr>Площадь  такой неправильной фигуры,как лист, нельзя измерить перемножив длину на ширину.Для этих целей применяют палетку-лист прозрачной пленки, на который нанесена сетка квадратов со стороной 1см. Такую палетку накладывают на лист. Сначала считают ,сколько полных квадратов «умещается» в контурах листа,затем считают количество неполных квадратов и делят это число пополам. </vt:lpstr>
      <vt:lpstr>Измерение дерева в диаметре</vt:lpstr>
      <vt:lpstr>Измерение возраста древесных растений </vt:lpstr>
      <vt:lpstr>Какие показатели измеряют у человека?</vt:lpstr>
      <vt:lpstr>Соотнесите единицы измерения из правого столбика с названием физических величин из левого столбика. </vt:lpstr>
      <vt:lpstr>Творческое домашнее задание  Проведите измерения вашего домашнего питомца, данные запишите в таблицу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изучения природы</dc:title>
  <dc:creator>Admin</dc:creator>
  <cp:lastModifiedBy>Пользователь</cp:lastModifiedBy>
  <cp:revision>165</cp:revision>
  <cp:lastPrinted>2022-10-24T09:29:27Z</cp:lastPrinted>
  <dcterms:created xsi:type="dcterms:W3CDTF">2010-03-20T10:19:39Z</dcterms:created>
  <dcterms:modified xsi:type="dcterms:W3CDTF">2022-10-24T11:10:04Z</dcterms:modified>
</cp:coreProperties>
</file>