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30" r:id="rId2"/>
    <p:sldId id="331" r:id="rId3"/>
    <p:sldId id="318" r:id="rId4"/>
    <p:sldId id="258" r:id="rId5"/>
    <p:sldId id="321" r:id="rId6"/>
    <p:sldId id="332" r:id="rId7"/>
    <p:sldId id="333" r:id="rId8"/>
    <p:sldId id="320" r:id="rId9"/>
    <p:sldId id="334" r:id="rId10"/>
    <p:sldId id="323" r:id="rId11"/>
    <p:sldId id="306" r:id="rId12"/>
    <p:sldId id="307" r:id="rId13"/>
    <p:sldId id="322" r:id="rId14"/>
    <p:sldId id="325" r:id="rId15"/>
    <p:sldId id="324" r:id="rId16"/>
    <p:sldId id="263" r:id="rId17"/>
    <p:sldId id="274" r:id="rId18"/>
    <p:sldId id="314" r:id="rId19"/>
    <p:sldId id="316" r:id="rId20"/>
    <p:sldId id="315" r:id="rId21"/>
    <p:sldId id="317" r:id="rId22"/>
    <p:sldId id="309" r:id="rId23"/>
    <p:sldId id="310" r:id="rId24"/>
    <p:sldId id="311" r:id="rId25"/>
    <p:sldId id="312" r:id="rId26"/>
    <p:sldId id="313" r:id="rId27"/>
    <p:sldId id="336" r:id="rId28"/>
    <p:sldId id="326" r:id="rId29"/>
    <p:sldId id="327" r:id="rId30"/>
    <p:sldId id="329" r:id="rId31"/>
  </p:sldIdLst>
  <p:sldSz cx="9144000" cy="6858000" type="screen4x3"/>
  <p:notesSz cx="9144000" cy="6858000"/>
  <p:custDataLst>
    <p:tags r:id="rId3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99FF"/>
    <a:srgbClr val="CC00CC"/>
    <a:srgbClr val="6600CC"/>
    <a:srgbClr val="FF6600"/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86325" autoAdjust="0"/>
  </p:normalViewPr>
  <p:slideViewPr>
    <p:cSldViewPr showGuides="1">
      <p:cViewPr>
        <p:scale>
          <a:sx n="100" d="100"/>
          <a:sy n="100" d="100"/>
        </p:scale>
        <p:origin x="-210" y="-210"/>
      </p:cViewPr>
      <p:guideLst>
        <p:guide orient="horz" pos="40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53788-EC26-44F2-B0A4-55ADED08D1E9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BF0F5-2A16-4240-9A76-DD79B0E9B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093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557CE-E947-4A31-AF7F-B9E1DF857D4C}" type="datetimeFigureOut">
              <a:rPr lang="ru-RU" smtClean="0"/>
              <a:t>01.11.2020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9893D-88A5-46AD-9679-EF33F2B4E9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69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893D-88A5-46AD-9679-EF33F2B4E968}" type="slidenum">
              <a:rPr lang="ru-RU" smtClean="0"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9008B-8F84-4719-BC49-F17A81399322}" type="datetimeFigureOut">
              <a:rPr lang="ru-RU" smtClean="0"/>
              <a:pPr/>
              <a:t>01.11.2020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B0EC-A2E4-4FEF-BBA8-9201916FB5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7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0.jpeg" Type="http://schemas.openxmlformats.org/officeDocument/2006/relationships/image"/><Relationship Id="rId4" Target="../media/image9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8" Target="../media/image20.jpeg" Type="http://schemas.openxmlformats.org/officeDocument/2006/relationships/image"/><Relationship Id="rId13" Target="../media/image25.jpeg" Type="http://schemas.openxmlformats.org/officeDocument/2006/relationships/image"/><Relationship Id="rId3" Target="../media/image15.jpeg" Type="http://schemas.openxmlformats.org/officeDocument/2006/relationships/image"/><Relationship Id="rId7" Target="../media/image19.jpeg" Type="http://schemas.openxmlformats.org/officeDocument/2006/relationships/image"/><Relationship Id="rId12" Target="../media/image24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18.jpeg" Type="http://schemas.openxmlformats.org/officeDocument/2006/relationships/image"/><Relationship Id="rId11" Target="../media/image23.jpeg" Type="http://schemas.openxmlformats.org/officeDocument/2006/relationships/image"/><Relationship Id="rId5" Target="../media/image17.jpeg" Type="http://schemas.openxmlformats.org/officeDocument/2006/relationships/image"/><Relationship Id="rId10" Target="../media/image22.jpeg" Type="http://schemas.openxmlformats.org/officeDocument/2006/relationships/image"/><Relationship Id="rId4" Target="../media/image16.jpeg" Type="http://schemas.openxmlformats.org/officeDocument/2006/relationships/image"/><Relationship Id="rId9" Target="../media/image21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4.jpeg" Type="http://schemas.openxmlformats.org/officeDocument/2006/relationships/image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8" Target="../media/image44.jpeg" Type="http://schemas.openxmlformats.org/officeDocument/2006/relationships/image"/><Relationship Id="rId3" Target="../media/image39.jpeg" Type="http://schemas.openxmlformats.org/officeDocument/2006/relationships/image"/><Relationship Id="rId7" Target="../media/image43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2.jpeg" Type="http://schemas.openxmlformats.org/officeDocument/2006/relationships/image"/><Relationship Id="rId5" Target="../media/image41.jpeg" Type="http://schemas.openxmlformats.org/officeDocument/2006/relationships/image"/><Relationship Id="rId10" Target="../media/image46.jpeg" Type="http://schemas.openxmlformats.org/officeDocument/2006/relationships/image"/><Relationship Id="rId4" Target="../media/image40.jpeg" Type="http://schemas.openxmlformats.org/officeDocument/2006/relationships/image"/><Relationship Id="rId9" Target="../media/image45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8" Target="../media/image53.jpeg" Type="http://schemas.openxmlformats.org/officeDocument/2006/relationships/image"/><Relationship Id="rId3" Target="../media/image48.jpeg" Type="http://schemas.openxmlformats.org/officeDocument/2006/relationships/image"/><Relationship Id="rId7" Target="../media/image52.jpe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1.jpeg" Type="http://schemas.openxmlformats.org/officeDocument/2006/relationships/image"/><Relationship Id="rId5" Target="../media/image50.jpeg" Type="http://schemas.openxmlformats.org/officeDocument/2006/relationships/image"/><Relationship Id="rId4" Target="../media/image49.jpeg" Type="http://schemas.openxmlformats.org/officeDocument/2006/relationships/image"/><Relationship Id="rId9" Target="../media/image54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56.jpeg" Type="http://schemas.openxmlformats.org/officeDocument/2006/relationships/image"/><Relationship Id="rId2" Target="../media/image5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9.jpeg" Type="http://schemas.openxmlformats.org/officeDocument/2006/relationships/image"/><Relationship Id="rId5" Target="../media/image58.jpeg" Type="http://schemas.openxmlformats.org/officeDocument/2006/relationships/image"/><Relationship Id="rId4" Target="../media/image57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media/image6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4.jpeg" Type="http://schemas.openxmlformats.org/officeDocument/2006/relationships/image"/><Relationship Id="rId5" Target="../media/image63.jpeg" Type="http://schemas.openxmlformats.org/officeDocument/2006/relationships/image"/><Relationship Id="rId4" Target="../media/image62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66.jpeg" Type="http://schemas.openxmlformats.org/officeDocument/2006/relationships/image"/><Relationship Id="rId7" Target="../media/image70.jpeg" Type="http://schemas.openxmlformats.org/officeDocument/2006/relationships/image"/><Relationship Id="rId2" Target="../media/image6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9.jpeg" Type="http://schemas.openxmlformats.org/officeDocument/2006/relationships/image"/><Relationship Id="rId5" Target="../media/image68.jpeg" Type="http://schemas.openxmlformats.org/officeDocument/2006/relationships/image"/><Relationship Id="rId4" Target="../media/image67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8" Target="../media/image77.jpeg" Type="http://schemas.openxmlformats.org/officeDocument/2006/relationships/image"/><Relationship Id="rId3" Target="../media/image72.jpeg" Type="http://schemas.openxmlformats.org/officeDocument/2006/relationships/image"/><Relationship Id="rId7" Target="../media/image76.jpeg" Type="http://schemas.openxmlformats.org/officeDocument/2006/relationships/image"/><Relationship Id="rId2" Target="../media/image7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75.jpeg" Type="http://schemas.openxmlformats.org/officeDocument/2006/relationships/image"/><Relationship Id="rId5" Target="../media/image74.jpeg" Type="http://schemas.openxmlformats.org/officeDocument/2006/relationships/image"/><Relationship Id="rId10" Target="../media/image79.jpeg" Type="http://schemas.openxmlformats.org/officeDocument/2006/relationships/image"/><Relationship Id="rId4" Target="../media/image73.jpeg" Type="http://schemas.openxmlformats.org/officeDocument/2006/relationships/image"/><Relationship Id="rId9" Target="../media/image78.jpeg" Type="http://schemas.openxmlformats.org/officeDocument/2006/relationships/image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7" Target="../media/image5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4.jpeg" Type="http://schemas.openxmlformats.org/officeDocument/2006/relationships/image"/><Relationship Id="rId5" Target="../media/image3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2511" y="181929"/>
            <a:ext cx="6318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«Верно — </a:t>
            </a:r>
            <a:r>
              <a:rPr lang="ru-RU" sz="4800" b="1" i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Неверно»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2789" y="1484784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Муравей  и   тля   живут   во   </a:t>
            </a:r>
            <a:r>
              <a:rPr lang="ru-RU" sz="3200" b="1" cap="all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</a:t>
            </a:r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-выгодных </a:t>
            </a:r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отношениях</a:t>
            </a:r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002426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3200" b="1" cap="all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печЁночный</a:t>
            </a:r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сосальщик – хищник</a:t>
            </a:r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9265" y="3861048"/>
            <a:ext cx="87072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амёба – колониальное существо</a:t>
            </a:r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653136"/>
            <a:ext cx="7258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ласточки – перелётные птицы</a:t>
            </a:r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2789" y="5589239"/>
            <a:ext cx="864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пауки относятся к типу членистоногие</a:t>
            </a:r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6966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рапеция 17"/>
          <p:cNvSpPr/>
          <p:nvPr/>
        </p:nvSpPr>
        <p:spPr>
          <a:xfrm>
            <a:off x="0" y="2500306"/>
            <a:ext cx="9144000" cy="785818"/>
          </a:xfrm>
          <a:prstGeom prst="trapezoid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ОДНОКЛЕТОЧНЫЕ, ИЛИ ПРОСТЕЙШИЕ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3357562"/>
            <a:ext cx="3071802" cy="3571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АМЁБА ОБЫКНОВЕННАЯ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71802" y="3357562"/>
            <a:ext cx="3071834" cy="3571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ИНФУЗОРИЯ -ТУФЕЛЬКА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43635" y="3357562"/>
            <a:ext cx="3000365" cy="3571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ЭВГЛЕНА ЗЕЛЁНАЯ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63" y="3579927"/>
            <a:ext cx="3499419" cy="252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685" y="3561630"/>
            <a:ext cx="3547233" cy="254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536158"/>
            <a:ext cx="3456384" cy="2701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955963" y="2058045"/>
            <a:ext cx="3493831" cy="3571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МАЛЯРИЙНЫЙ ПЛАЗМОДИЙ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448" y="21746"/>
            <a:ext cx="3054448" cy="203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227" y="5912986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 </a:t>
            </a:r>
            <a:r>
              <a:rPr lang="ru-RU" sz="2800" b="1" dirty="0">
                <a:solidFill>
                  <a:srgbClr val="000066"/>
                </a:solidFill>
              </a:rPr>
              <a:t>Опишите представителей </a:t>
            </a:r>
            <a:r>
              <a:rPr lang="ru-RU" sz="2800" b="1" dirty="0" err="1">
                <a:solidFill>
                  <a:srgbClr val="000066"/>
                </a:solidFill>
              </a:rPr>
              <a:t>подцарства</a:t>
            </a:r>
            <a:r>
              <a:rPr lang="ru-RU" sz="2800" b="1" dirty="0">
                <a:solidFill>
                  <a:srgbClr val="000066"/>
                </a:solidFill>
              </a:rPr>
              <a:t> Простейшие.</a:t>
            </a:r>
          </a:p>
        </p:txBody>
      </p:sp>
    </p:spTree>
    <p:extLst>
      <p:ext uri="{BB962C8B-B14F-4D97-AF65-F5344CB8AC3E}">
        <p14:creationId xmlns:p14="http://schemas.microsoft.com/office/powerpoint/2010/main" val="248624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 animBg="1"/>
      <p:bldP spid="24" grpId="0" animBg="1"/>
      <p:bldP spid="1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5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" l="111" r="1"/>
          <a:stretch/>
        </p:blipFill>
        <p:spPr bwMode="auto">
          <a:xfrm>
            <a:off x="0" y="620688"/>
            <a:ext cx="9154518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30361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476672"/>
            <a:ext cx="86252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ru-RU" sz="2700" b="1" dirty="0" smtClean="0">
                <a:solidFill>
                  <a:srgbClr val="000066"/>
                </a:solidFill>
              </a:rPr>
              <a:t>Чтобы слепить снеговика надо …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45347" y="479629"/>
            <a:ext cx="4364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000066"/>
                </a:solidFill>
              </a:rPr>
              <a:t>скатать три снежных кома. </a:t>
            </a:r>
            <a:endParaRPr lang="ru-RU" sz="27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26" y="1124744"/>
            <a:ext cx="9678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66"/>
                </a:solidFill>
              </a:rPr>
              <a:t>Дом строят из …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53780" y="1124744"/>
            <a:ext cx="52865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</a:rPr>
              <a:t>брёвен, кирпичей или панелей.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27" y="1666299"/>
            <a:ext cx="87293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66"/>
                </a:solidFill>
              </a:rPr>
              <a:t>Египетские пирамиды строят – из …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98208" y="1647964"/>
            <a:ext cx="35126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</a:rPr>
              <a:t>каменных блоков.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2564904"/>
            <a:ext cx="85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всё большое и сложное строят из блоков, простых и маленьких?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4005064"/>
            <a:ext cx="85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AutoNum type="arabicPeriod"/>
            </a:pPr>
            <a:r>
              <a:rPr lang="ru-RU" sz="2800" b="1" dirty="0" smtClean="0">
                <a:solidFill>
                  <a:srgbClr val="000066"/>
                </a:solidFill>
              </a:rPr>
              <a:t>Легко придумать или найти готовые.</a:t>
            </a:r>
          </a:p>
          <a:p>
            <a:pPr marL="361950" indent="-361950" algn="just">
              <a:buAutoNum type="arabicPeriod"/>
            </a:pPr>
            <a:r>
              <a:rPr lang="ru-RU" sz="2800" b="1" dirty="0" smtClean="0">
                <a:solidFill>
                  <a:srgbClr val="000066"/>
                </a:solidFill>
              </a:rPr>
              <a:t>Можно сделать по одному шаблону или чертежу.</a:t>
            </a:r>
          </a:p>
          <a:p>
            <a:pPr marL="361950" indent="-361950" algn="just">
              <a:buAutoNum type="arabicPeriod"/>
            </a:pPr>
            <a:r>
              <a:rPr lang="ru-RU" sz="2800" b="1" dirty="0" smtClean="0">
                <a:solidFill>
                  <a:srgbClr val="000066"/>
                </a:solidFill>
              </a:rPr>
              <a:t>Можно заменить негодные блоки.</a:t>
            </a:r>
          </a:p>
          <a:p>
            <a:pPr marL="361950" indent="-361950" algn="just">
              <a:buAutoNum type="arabicPeriod"/>
            </a:pPr>
            <a:r>
              <a:rPr lang="ru-RU" sz="2800" b="1" dirty="0" smtClean="0">
                <a:solidFill>
                  <a:srgbClr val="000066"/>
                </a:solidFill>
              </a:rPr>
              <a:t>Если добавить или усовершенствовать отдельные блоки, то можно создать новую конструкцию, лучше прежней.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65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9999" y="585554"/>
            <a:ext cx="859824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80975" algn="l"/>
                <a:tab pos="361950" algn="l"/>
              </a:tabLst>
            </a:pPr>
            <a:r>
              <a:rPr lang="ru-RU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Проблема.</a:t>
            </a:r>
            <a:r>
              <a:rPr lang="ru-RU" sz="4000" dirty="0" smtClean="0">
                <a:solidFill>
                  <a:srgbClr val="000066"/>
                </a:solidFill>
              </a:rPr>
              <a:t>  </a:t>
            </a:r>
            <a:r>
              <a:rPr lang="ru-RU" sz="4000" b="1" dirty="0" smtClean="0">
                <a:solidFill>
                  <a:srgbClr val="000066"/>
                </a:solidFill>
              </a:rPr>
              <a:t>Почему и как </a:t>
            </a:r>
            <a:r>
              <a:rPr lang="ru-RU" sz="4000" b="1" dirty="0" err="1" smtClean="0">
                <a:solidFill>
                  <a:srgbClr val="000066"/>
                </a:solidFill>
              </a:rPr>
              <a:t>жи-вотные</a:t>
            </a:r>
            <a:r>
              <a:rPr lang="ru-RU" sz="4000" b="1" dirty="0" smtClean="0">
                <a:solidFill>
                  <a:srgbClr val="000066"/>
                </a:solidFill>
              </a:rPr>
              <a:t> стали многоклеточными?</a:t>
            </a:r>
            <a:r>
              <a:rPr lang="ru-RU" sz="40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7247" y="3012807"/>
            <a:ext cx="85940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Arial" pitchFamily="34" charset="0"/>
              <a:buChar char="•"/>
              <a:tabLst>
                <a:tab pos="180975" algn="l"/>
              </a:tabLst>
            </a:pPr>
            <a:r>
              <a:rPr lang="ru-RU" sz="3200" b="1" dirty="0" smtClean="0">
                <a:solidFill>
                  <a:srgbClr val="000066"/>
                </a:solidFill>
              </a:rPr>
              <a:t>  </a:t>
            </a:r>
            <a:r>
              <a:rPr lang="ru-RU" sz="3200" b="1" dirty="0" err="1" smtClean="0">
                <a:solidFill>
                  <a:srgbClr val="000066"/>
                </a:solidFill>
              </a:rPr>
              <a:t>Колониальность</a:t>
            </a:r>
            <a:r>
              <a:rPr lang="ru-RU" sz="3200" b="1" dirty="0" smtClean="0">
                <a:solidFill>
                  <a:srgbClr val="000066"/>
                </a:solidFill>
              </a:rPr>
              <a:t> </a:t>
            </a:r>
            <a:r>
              <a:rPr lang="ru-RU" sz="3200" b="1" dirty="0">
                <a:solidFill>
                  <a:srgbClr val="000066"/>
                </a:solidFill>
              </a:rPr>
              <a:t>– </a:t>
            </a:r>
            <a:r>
              <a:rPr lang="ru-RU" sz="3200" b="1" dirty="0" smtClean="0">
                <a:solidFill>
                  <a:srgbClr val="000066"/>
                </a:solidFill>
              </a:rPr>
              <a:t>первый </a:t>
            </a:r>
            <a:r>
              <a:rPr lang="ru-RU" sz="3200" b="1" dirty="0">
                <a:solidFill>
                  <a:srgbClr val="000066"/>
                </a:solidFill>
              </a:rPr>
              <a:t>шаг </a:t>
            </a:r>
            <a:r>
              <a:rPr lang="ru-RU" sz="3200" b="1" dirty="0" smtClean="0">
                <a:solidFill>
                  <a:srgbClr val="000066"/>
                </a:solidFill>
              </a:rPr>
              <a:t>к единству.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9999" y="405065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66"/>
                </a:solidFill>
              </a:rPr>
              <a:t>  </a:t>
            </a:r>
            <a:r>
              <a:rPr lang="ru-RU" sz="3200" b="1" dirty="0" smtClean="0">
                <a:solidFill>
                  <a:srgbClr val="000066"/>
                </a:solidFill>
              </a:rPr>
              <a:t>Второй шаг – разделение функций.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7247" y="508518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Arial" pitchFamily="34" charset="0"/>
              <a:buChar char="•"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0066"/>
                </a:solidFill>
              </a:rPr>
              <a:t>  </a:t>
            </a:r>
            <a:r>
              <a:rPr lang="ru-RU" sz="3200" b="1" dirty="0" smtClean="0">
                <a:solidFill>
                  <a:srgbClr val="000066"/>
                </a:solidFill>
              </a:rPr>
              <a:t>Третий шаг – координация процессов.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5595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1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144" y="66503"/>
            <a:ext cx="4736733" cy="5846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227" y="5912986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lang="ru-RU" sz="28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800" b="1" dirty="0">
                <a:solidFill>
                  <a:srgbClr val="000066"/>
                </a:solidFill>
              </a:rPr>
              <a:t>Дайте характеристику многоклеточных животных.</a:t>
            </a:r>
            <a:endParaRPr lang="ru-RU" sz="28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97975"/>
            <a:ext cx="9144000" cy="6429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ПРИЗНАКИ </a:t>
            </a: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МНОГОКЛЕТОЧНЫХ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-20960" y="3356992"/>
            <a:ext cx="9190112" cy="943514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Формируется </a:t>
            </a:r>
            <a:r>
              <a:rPr lang="ru-RU" sz="2800" b="1" dirty="0">
                <a:solidFill>
                  <a:schemeClr val="bg1"/>
                </a:solidFill>
              </a:rPr>
              <a:t>радиальная </a:t>
            </a:r>
            <a:r>
              <a:rPr lang="ru-RU" sz="2800" b="1" dirty="0" smtClean="0">
                <a:solidFill>
                  <a:schemeClr val="bg1"/>
                </a:solidFill>
              </a:rPr>
              <a:t>или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двусторонняя симметрия.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-20960" y="4300506"/>
            <a:ext cx="9164960" cy="712670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Формируются различные системы органов.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-20960" y="5013176"/>
            <a:ext cx="9190112" cy="1296144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Все </a:t>
            </a:r>
            <a:r>
              <a:rPr lang="ru-RU" sz="2800" b="1" dirty="0">
                <a:solidFill>
                  <a:schemeClr val="bg1"/>
                </a:solidFill>
              </a:rPr>
              <a:t>клетки многоклеточного организма функционируют как единое целое, что обеспечивается с помощью нервной системы и гуморальной регуляции.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0" y="6309320"/>
            <a:ext cx="9144000" cy="48357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Усложняются </a:t>
            </a:r>
            <a:r>
              <a:rPr lang="ru-RU" sz="2800" b="1" dirty="0">
                <a:solidFill>
                  <a:schemeClr val="bg1"/>
                </a:solidFill>
              </a:rPr>
              <a:t>жизненные </a:t>
            </a:r>
            <a:r>
              <a:rPr lang="ru-RU" sz="2800" b="1" dirty="0" smtClean="0">
                <a:solidFill>
                  <a:schemeClr val="bg1"/>
                </a:solidFill>
              </a:rPr>
              <a:t>циклы.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0" y="548680"/>
            <a:ext cx="9144000" cy="1584176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Состоят </a:t>
            </a:r>
            <a:r>
              <a:rPr lang="ru-RU" sz="2800" b="1" dirty="0">
                <a:solidFill>
                  <a:schemeClr val="bg1"/>
                </a:solidFill>
              </a:rPr>
              <a:t>из совокупности клеток, группы которых специализируются на выполнении определенных функций, создавая качественно новые структуры: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ткани</a:t>
            </a:r>
            <a:r>
              <a:rPr lang="ru-RU" sz="2800" b="1" dirty="0">
                <a:solidFill>
                  <a:schemeClr val="bg1"/>
                </a:solidFill>
              </a:rPr>
              <a:t>, органы, системы органов.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0" y="2132856"/>
            <a:ext cx="9169152" cy="1224136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В связи с появлением органов, формируется полость </a:t>
            </a:r>
            <a:r>
              <a:rPr lang="ru-RU" sz="2800" b="1" dirty="0" smtClean="0">
                <a:solidFill>
                  <a:schemeClr val="bg1"/>
                </a:solidFill>
              </a:rPr>
              <a:t>тела – пространство </a:t>
            </a:r>
            <a:r>
              <a:rPr lang="ru-RU" sz="2800" b="1" dirty="0">
                <a:solidFill>
                  <a:schemeClr val="bg1"/>
                </a:solidFill>
              </a:rPr>
              <a:t>между органами,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которая </a:t>
            </a:r>
            <a:r>
              <a:rPr lang="ru-RU" sz="2800" b="1" dirty="0">
                <a:solidFill>
                  <a:schemeClr val="bg1"/>
                </a:solidFill>
              </a:rPr>
              <a:t>обеспечивает их взаимосвязь.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3" grpId="0" animBg="1"/>
      <p:bldP spid="14" grpId="0" animBg="1"/>
      <p:bldP spid="12" grpId="0" animBg="1"/>
      <p:bldP spid="11" grpId="0" animBg="1"/>
      <p:bldP spid="15" grpId="0" animBg="1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 noGrp="1"/>
          </p:cNvSpPr>
          <p:nvPr>
            <p:ph type="title"/>
          </p:nvPr>
        </p:nvSpPr>
        <p:spPr>
          <a:xfrm>
            <a:off x="544910" y="28997"/>
            <a:ext cx="8229600" cy="5238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b="1" dirty="0" lang="ru-RU" smtClean="0" sz="3600">
                <a:solidFill>
                  <a:srgbClr val="000066"/>
                </a:solidFill>
              </a:rPr>
              <a:t>Многоклеточные животные</a:t>
            </a:r>
          </a:p>
        </p:txBody>
      </p:sp>
      <p:sp>
        <p:nvSpPr>
          <p:cNvPr id="12302" name="Oval 33"/>
          <p:cNvSpPr>
            <a:spLocks noChangeArrowheads="1"/>
          </p:cNvSpPr>
          <p:nvPr/>
        </p:nvSpPr>
        <p:spPr bwMode="auto">
          <a:xfrm>
            <a:off x="1763713" y="620688"/>
            <a:ext cx="2376487" cy="6477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</p:spPr>
        <p:txBody>
          <a:bodyPr anchor="ctr" wrap="none"/>
          <a:lstStyle/>
          <a:p>
            <a:pPr algn="ctr"/>
            <a:r>
              <a:rPr b="1" dirty="0" lang="ru-RU" sz="2400">
                <a:solidFill>
                  <a:srgbClr val="FF0000"/>
                </a:solidFill>
              </a:rPr>
              <a:t>Беспозвоночные</a:t>
            </a:r>
          </a:p>
        </p:txBody>
      </p:sp>
      <p:sp>
        <p:nvSpPr>
          <p:cNvPr id="12303" name="Oval 34"/>
          <p:cNvSpPr>
            <a:spLocks noChangeArrowheads="1"/>
          </p:cNvSpPr>
          <p:nvPr/>
        </p:nvSpPr>
        <p:spPr bwMode="auto">
          <a:xfrm>
            <a:off x="4932363" y="620688"/>
            <a:ext cx="2233612" cy="6477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</p:spPr>
        <p:txBody>
          <a:bodyPr anchor="ctr" wrap="none"/>
          <a:lstStyle/>
          <a:p>
            <a:pPr algn="ctr"/>
            <a:r>
              <a:rPr b="1" dirty="0" lang="ru-RU" sz="2400">
                <a:solidFill>
                  <a:srgbClr val="FF0000"/>
                </a:solidFill>
              </a:rPr>
              <a:t>Позвоночные</a:t>
            </a:r>
          </a:p>
        </p:txBody>
      </p:sp>
      <p:pic>
        <p:nvPicPr>
          <p:cNvPr id="6148" name="Picture 4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" l="98" r="57" t="274"/>
          <a:stretch/>
        </p:blipFill>
        <p:spPr bwMode="auto">
          <a:xfrm>
            <a:off x="719934" y="1255068"/>
            <a:ext cx="1345156" cy="123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43" y="2661150"/>
            <a:ext cx="1503852" cy="112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508500"/>
            <a:ext cx="2088232" cy="1304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23739"/>
            <a:ext cx="1669554" cy="1212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31" y="1474733"/>
            <a:ext cx="1450236" cy="1450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963" y="3108932"/>
            <a:ext cx="1594832" cy="118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3" y="3969544"/>
            <a:ext cx="1740032" cy="116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rrowheads="1"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" l="51" r="59" t="239"/>
          <a:stretch/>
        </p:blipFill>
        <p:spPr bwMode="auto">
          <a:xfrm>
            <a:off x="4407396" y="5768872"/>
            <a:ext cx="2011314" cy="1061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rrowheads="1"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" l="229" r="211" t="38"/>
          <a:stretch/>
        </p:blipFill>
        <p:spPr bwMode="auto">
          <a:xfrm>
            <a:off x="4707980" y="4513394"/>
            <a:ext cx="1423044" cy="126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rrowheads="1" noChangeAspect="1"/>
          </p:cNvPicPr>
          <p:nvPr/>
        </p:nvPicPr>
        <p:blipFill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143" y="3346903"/>
            <a:ext cx="1924241" cy="120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rrowheads="1" noChangeAspect="1"/>
          </p:cNvPicPr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944538"/>
            <a:ext cx="1673751" cy="125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rrowheads="1" noChangeAspect="1"/>
          </p:cNvPicPr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996" y="2199851"/>
            <a:ext cx="1799061" cy="114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6599254" y="4697161"/>
            <a:ext cx="24658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>
                <a:solidFill>
                  <a:srgbClr val="00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b="1" dirty="0" i="1" lang="ru-RU" sz="2400">
                <a:solidFill>
                  <a:srgbClr val="00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b="1" dirty="0" i="1" lang="ru-RU" smtClean="0" sz="2400">
                <a:solidFill>
                  <a:srgbClr val="00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b="1" dirty="0" err="1" lang="ru-RU" smtClean="0" sz="2400">
                <a:solidFill>
                  <a:srgbClr val="000066"/>
                </a:solidFill>
              </a:rPr>
              <a:t>Опи-шите</a:t>
            </a:r>
            <a:r>
              <a:rPr b="1" dirty="0" lang="ru-RU" smtClean="0" sz="2400">
                <a:solidFill>
                  <a:srgbClr val="000066"/>
                </a:solidFill>
              </a:rPr>
              <a:t> </a:t>
            </a:r>
            <a:r>
              <a:rPr b="1" dirty="0" err="1" lang="ru-RU" smtClean="0" sz="2400">
                <a:solidFill>
                  <a:srgbClr val="000066"/>
                </a:solidFill>
              </a:rPr>
              <a:t>представи-телей</a:t>
            </a:r>
            <a:r>
              <a:rPr b="1" dirty="0" lang="ru-RU" smtClean="0" sz="2400">
                <a:solidFill>
                  <a:srgbClr val="000066"/>
                </a:solidFill>
              </a:rPr>
              <a:t> </a:t>
            </a:r>
            <a:r>
              <a:rPr b="1" dirty="0" err="1" lang="ru-RU" smtClean="0" sz="2400">
                <a:solidFill>
                  <a:srgbClr val="000066"/>
                </a:solidFill>
              </a:rPr>
              <a:t>подцар-ства</a:t>
            </a:r>
            <a:r>
              <a:rPr b="1" dirty="0" lang="ru-RU" smtClean="0" sz="2400">
                <a:solidFill>
                  <a:srgbClr val="000066"/>
                </a:solidFill>
              </a:rPr>
              <a:t> </a:t>
            </a:r>
            <a:r>
              <a:rPr b="1" dirty="0" err="1" lang="ru-RU" smtClean="0" sz="2400">
                <a:solidFill>
                  <a:srgbClr val="000066"/>
                </a:solidFill>
              </a:rPr>
              <a:t>Многокле</a:t>
            </a:r>
            <a:r>
              <a:rPr b="1" dirty="0" lang="ru-RU" smtClean="0" sz="2400">
                <a:solidFill>
                  <a:srgbClr val="000066"/>
                </a:solidFill>
              </a:rPr>
              <a:t>-точные</a:t>
            </a:r>
            <a:r>
              <a:rPr b="1" dirty="0" lang="ru-RU" sz="2400">
                <a:solidFill>
                  <a:srgbClr val="000066"/>
                </a:solidFill>
              </a:rPr>
              <a:t>.</a:t>
            </a:r>
            <a:endParaRPr b="1" dirty="0" lang="ru-RU" sz="240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15166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11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1" id="17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9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0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1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1500"/>
                            </p:stCondLst>
                            <p:childTnLst>
                              <p:par>
                                <p:cTn fill="hold" id="23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6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2000"/>
                            </p:stCondLst>
                            <p:childTnLst>
                              <p:par>
                                <p:cTn fill="hold" id="29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1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2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33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">
                            <p:stCondLst>
                              <p:cond delay="2500"/>
                            </p:stCondLst>
                            <p:childTnLst>
                              <p:par>
                                <p:cTn fill="hold" id="35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7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8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39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3000"/>
                            </p:stCondLst>
                            <p:childTnLst>
                              <p:par>
                                <p:cTn fill="hold" id="41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3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4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45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3500"/>
                            </p:stCondLst>
                            <p:childTnLst>
                              <p:par>
                                <p:cTn fill="hold" id="47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9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51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2">
                            <p:stCondLst>
                              <p:cond delay="4000"/>
                            </p:stCondLst>
                            <p:childTnLst>
                              <p:par>
                                <p:cTn fill="hold" id="53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55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6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57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8">
                            <p:stCondLst>
                              <p:cond delay="4500"/>
                            </p:stCondLst>
                            <p:childTnLst>
                              <p:par>
                                <p:cTn fill="hold" id="59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61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62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63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4">
                            <p:stCondLst>
                              <p:cond delay="5000"/>
                            </p:stCondLst>
                            <p:childTnLst>
                              <p:par>
                                <p:cTn fill="hold" grpId="1" id="65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67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68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69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0">
                            <p:stCondLst>
                              <p:cond delay="5500"/>
                            </p:stCondLst>
                            <p:childTnLst>
                              <p:par>
                                <p:cTn fill="hold" id="71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3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4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75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6">
                            <p:stCondLst>
                              <p:cond delay="6000"/>
                            </p:stCondLst>
                            <p:childTnLst>
                              <p:par>
                                <p:cTn fill="hold" id="77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9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81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2">
                            <p:stCondLst>
                              <p:cond delay="6500"/>
                            </p:stCondLst>
                            <p:childTnLst>
                              <p:par>
                                <p:cTn fill="hold" id="83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5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6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87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8">
                            <p:stCondLst>
                              <p:cond delay="7000"/>
                            </p:stCondLst>
                            <p:childTnLst>
                              <p:par>
                                <p:cTn fill="hold" id="89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1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2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3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4">
                            <p:stCondLst>
                              <p:cond delay="7500"/>
                            </p:stCondLst>
                            <p:childTnLst>
                              <p:par>
                                <p:cTn fill="hold" id="95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7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8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9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7170"/>
      <p:bldP animBg="1" grpId="1" spid="12302"/>
      <p:bldP animBg="1" grpId="1" spid="12303"/>
      <p:bldP grpId="0" spid="17"/>
    </p:bld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339752" y="44624"/>
            <a:ext cx="3960440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Тип Кишечнополостные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12291" name="Picture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3763474" cy="261292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/>
          <a:stretch/>
        </p:blipFill>
        <p:spPr bwMode="auto">
          <a:xfrm>
            <a:off x="1081720" y="865312"/>
            <a:ext cx="3000375" cy="249504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58623"/>
            <a:ext cx="4228728" cy="317154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867593"/>
            <a:ext cx="3695490" cy="277161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04353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1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15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0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25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899592" y="44624"/>
            <a:ext cx="7416824" cy="864096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Типы Плоские, Круглые и Кольчатые черви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280" y="1124744"/>
            <a:ext cx="3205318" cy="192402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72" y="1268759"/>
            <a:ext cx="3910610" cy="250624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36580" y="3933056"/>
            <a:ext cx="3923602" cy="279380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8131"/>
            <a:ext cx="2696726" cy="200906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" l="241" r="241"/>
          <a:stretch/>
        </p:blipFill>
        <p:spPr bwMode="auto">
          <a:xfrm>
            <a:off x="7092280" y="4825901"/>
            <a:ext cx="1931068" cy="190095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19800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1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15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0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25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3000"/>
                            </p:stCondLst>
                            <p:childTnLst>
                              <p:par>
                                <p:cTn fill="hold" id="2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383" y="332656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8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48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 шла речь в этих утверждениях?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383" y="227687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Сформулируйте </a:t>
            </a:r>
            <a:r>
              <a:rPr lang="ru-RU" sz="44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нашего урока.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4663" y="4077072"/>
            <a:ext cx="87072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сформулируйте </a:t>
            </a:r>
            <a:r>
              <a:rPr lang="ru-RU" sz="44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тему урока на основе </a:t>
            </a:r>
            <a:r>
              <a:rPr lang="ru-RU" sz="44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сформулирован-ной </a:t>
            </a:r>
            <a:r>
              <a:rPr lang="ru-RU" sz="4400" b="1" cap="all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8036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339752" y="44624"/>
            <a:ext cx="3960440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3600">
                <a:solidFill>
                  <a:schemeClr val="bg1"/>
                </a:solidFill>
              </a:rPr>
              <a:t>Тип Моллюски</a:t>
            </a:r>
            <a:endParaRPr b="1" dirty="0" lang="ru-RU" sz="3600">
              <a:solidFill>
                <a:schemeClr val="bg1"/>
              </a:solidFill>
            </a:endParaRPr>
          </a:p>
        </p:txBody>
      </p:sp>
      <p:pic>
        <p:nvPicPr>
          <p:cNvPr id="13314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3"/>
            <a:ext cx="3996444" cy="267095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23788"/>
            <a:ext cx="4300686" cy="256776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"/>
          <a:stretch/>
        </p:blipFill>
        <p:spPr bwMode="auto">
          <a:xfrm>
            <a:off x="262930" y="3679676"/>
            <a:ext cx="4153644" cy="301639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64120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1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15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0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128519" y="559420"/>
            <a:ext cx="3435369" cy="498926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Ракообразные</a:t>
            </a:r>
            <a:endParaRPr b="1" dirty="0" lang="ru-RU" sz="2800">
              <a:solidFill>
                <a:schemeClr val="bg1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685282" y="1111940"/>
            <a:ext cx="3672408" cy="483721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Паукообразные</a:t>
            </a:r>
            <a:endParaRPr b="1" dirty="0" lang="ru-RU" sz="2800">
              <a:solidFill>
                <a:schemeClr val="bg1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159732" y="44624"/>
            <a:ext cx="4406600" cy="432048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3200">
                <a:solidFill>
                  <a:schemeClr val="bg1"/>
                </a:solidFill>
              </a:rPr>
              <a:t>Тип Членистоногие</a:t>
            </a:r>
            <a:endParaRPr b="1" dirty="0" lang="ru-RU" sz="3200">
              <a:solidFill>
                <a:schemeClr val="bg1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5989759" y="557857"/>
            <a:ext cx="3024336" cy="483721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Насекомые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16386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" r="133"/>
          <a:stretch/>
        </p:blipFill>
        <p:spPr bwMode="auto">
          <a:xfrm>
            <a:off x="3518567" y="3579727"/>
            <a:ext cx="2307026" cy="144748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88605"/>
            <a:ext cx="2758774" cy="155104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08" y="5013893"/>
            <a:ext cx="2577940" cy="171916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49" y="3208561"/>
            <a:ext cx="2246379" cy="168478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 l="157" r="161" t="56"/>
          <a:stretch/>
        </p:blipFill>
        <p:spPr bwMode="auto">
          <a:xfrm>
            <a:off x="6640523" y="1476681"/>
            <a:ext cx="2065830" cy="148960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0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730" y="5085184"/>
            <a:ext cx="2767630" cy="155679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/>
          <p:cNvPicPr>
            <a:picLocks noChangeArrowheads="1"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r="54"/>
          <a:stretch/>
        </p:blipFill>
        <p:spPr bwMode="auto">
          <a:xfrm>
            <a:off x="3575382" y="5148039"/>
            <a:ext cx="2159722" cy="162391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68" y="1292181"/>
            <a:ext cx="2492563" cy="167410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3"/>
          <p:cNvPicPr>
            <a:picLocks noChangeArrowheads="1" noChangeAspect="1"/>
          </p:cNvPicPr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91" y="3137995"/>
            <a:ext cx="2633024" cy="175535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07593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5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30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3500"/>
                            </p:stCondLst>
                            <p:childTnLst>
                              <p:par>
                                <p:cTn fill="hold" grpId="0" id="2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500"/>
                            </p:stCondLst>
                            <p:childTnLst>
                              <p:par>
                                <p:cTn fill="hold" id="2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1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5000"/>
                            </p:stCondLst>
                            <p:childTnLst>
                              <p:par>
                                <p:cTn fill="hold" id="3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5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5500"/>
                            </p:stCondLst>
                            <p:childTnLst>
                              <p:par>
                                <p:cTn fill="hold" id="3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9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4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3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">
                            <p:stCondLst>
                              <p:cond delay="7000"/>
                            </p:stCondLst>
                            <p:childTnLst>
                              <p:par>
                                <p:cTn fill="hold" id="4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47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8">
                            <p:stCondLst>
                              <p:cond delay="7500"/>
                            </p:stCondLst>
                            <p:childTnLst>
                              <p:par>
                                <p:cTn fill="hold" id="4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51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2">
                            <p:stCondLst>
                              <p:cond delay="8000"/>
                            </p:stCondLst>
                            <p:childTnLst>
                              <p:par>
                                <p:cTn fill="hold" id="5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55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animBg="1" grpId="0" spid="4"/>
      <p:bldP animBg="1" grpId="0" spid="17"/>
      <p:bldP animBg="1" grpId="0" spid="14"/>
    </p:bld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179512" y="980728"/>
            <a:ext cx="3960440" cy="498926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Хрящевые рыбы</a:t>
            </a:r>
            <a:endParaRPr b="1" dirty="0" lang="ru-RU" sz="2800">
              <a:solidFill>
                <a:schemeClr val="bg1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716016" y="980727"/>
            <a:ext cx="3960440" cy="483721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Костные рыбы</a:t>
            </a:r>
            <a:endParaRPr b="1" dirty="0" lang="ru-RU" sz="280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300349" y="548679"/>
            <a:ext cx="4143859" cy="360041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Надкласс Рыбы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958" y="1595661"/>
            <a:ext cx="2297832" cy="151944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74882"/>
            <a:ext cx="2642404" cy="161912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" l="101" r="48" t="29"/>
          <a:stretch/>
        </p:blipFill>
        <p:spPr bwMode="auto">
          <a:xfrm>
            <a:off x="6360731" y="1641568"/>
            <a:ext cx="2561607" cy="147353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"/>
          <a:stretch/>
        </p:blipFill>
        <p:spPr bwMode="auto">
          <a:xfrm>
            <a:off x="6715124" y="3250190"/>
            <a:ext cx="2298971" cy="157536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016895"/>
            <a:ext cx="2657052" cy="166584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313" y="5201746"/>
            <a:ext cx="2250900" cy="129614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rrowheads="1"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"/>
          <a:stretch/>
        </p:blipFill>
        <p:spPr bwMode="auto">
          <a:xfrm>
            <a:off x="128519" y="1615852"/>
            <a:ext cx="3754648" cy="239630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14" y="4146175"/>
            <a:ext cx="3333458" cy="250873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Блок-схема: альтернативный процесс 16"/>
          <p:cNvSpPr/>
          <p:nvPr/>
        </p:nvSpPr>
        <p:spPr>
          <a:xfrm>
            <a:off x="2159732" y="44624"/>
            <a:ext cx="4406600" cy="432048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3200">
                <a:solidFill>
                  <a:schemeClr val="bg1"/>
                </a:solidFill>
              </a:rPr>
              <a:t>Тип Хордовые</a:t>
            </a:r>
            <a:endParaRPr b="1" dirty="0" lang="ru-RU" sz="3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3540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5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30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35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2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5000"/>
                            </p:stCondLst>
                            <p:childTnLst>
                              <p:par>
                                <p:cTn fill="hold" id="2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1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5500"/>
                            </p:stCondLst>
                            <p:childTnLst>
                              <p:par>
                                <p:cTn fill="hold" id="3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5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6000"/>
                            </p:stCondLst>
                            <p:childTnLst>
                              <p:par>
                                <p:cTn fill="hold" id="3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9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6500"/>
                            </p:stCondLst>
                            <p:childTnLst>
                              <p:par>
                                <p:cTn fill="hold" id="4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43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">
                            <p:stCondLst>
                              <p:cond delay="7000"/>
                            </p:stCondLst>
                            <p:childTnLst>
                              <p:par>
                                <p:cTn fill="hold" id="4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47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8">
                            <p:stCondLst>
                              <p:cond delay="7500"/>
                            </p:stCondLst>
                            <p:childTnLst>
                              <p:par>
                                <p:cTn fill="hold" id="4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51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animBg="1" grpId="0" spid="4"/>
      <p:bldP animBg="1" grpId="0" spid="5"/>
      <p:bldP animBg="1" grpId="0" spid="17"/>
    </p:bld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339752" y="44624"/>
            <a:ext cx="3960440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3200">
                <a:solidFill>
                  <a:schemeClr val="bg1"/>
                </a:solidFill>
              </a:rPr>
              <a:t>Тип Хордовые</a:t>
            </a:r>
            <a:endParaRPr b="1" dirty="0" lang="ru-RU" sz="320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655676" y="836712"/>
            <a:ext cx="5328592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Земноводные </a:t>
            </a:r>
            <a:r>
              <a:rPr b="1" dirty="0" lang="ru-RU" sz="2800">
                <a:solidFill>
                  <a:schemeClr val="bg1"/>
                </a:solidFill>
              </a:rPr>
              <a:t>(</a:t>
            </a:r>
            <a:r>
              <a:rPr b="1" dirty="0" lang="ru-RU" smtClean="0" sz="2800">
                <a:solidFill>
                  <a:schemeClr val="bg1"/>
                </a:solidFill>
              </a:rPr>
              <a:t>Амфибии)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" r="137"/>
          <a:stretch/>
        </p:blipFill>
        <p:spPr bwMode="auto">
          <a:xfrm>
            <a:off x="284820" y="1700809"/>
            <a:ext cx="2847936" cy="216024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72816"/>
            <a:ext cx="2788568" cy="278856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46" y="4725144"/>
            <a:ext cx="2801308" cy="187220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946303"/>
            <a:ext cx="3293858" cy="173099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84002"/>
            <a:ext cx="2673036" cy="178425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1593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5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30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3500"/>
                            </p:stCondLst>
                            <p:childTnLst>
                              <p:par>
                                <p:cTn fill="hold" id="2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000"/>
                            </p:stCondLst>
                            <p:childTnLst>
                              <p:par>
                                <p:cTn fill="hold" id="2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1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animBg="1" grpId="0" spid="5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339752" y="44624"/>
            <a:ext cx="3960440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Тип Хордовые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31640" y="836712"/>
            <a:ext cx="6192688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Класс Пресмыкающиеся (Рептилии)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299553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37946"/>
            <a:ext cx="3050704" cy="2026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71" y="1628800"/>
            <a:ext cx="3056568" cy="2376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656856" cy="2439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64904"/>
            <a:ext cx="2689366" cy="1981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1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348508" y="55712"/>
            <a:ext cx="3960440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3200">
                <a:solidFill>
                  <a:schemeClr val="bg1"/>
                </a:solidFill>
              </a:rPr>
              <a:t>Тип Хордовые</a:t>
            </a:r>
            <a:endParaRPr b="1" dirty="0" lang="ru-RU" sz="320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600536" y="836712"/>
            <a:ext cx="3456384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Птицы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" r="16"/>
          <a:stretch/>
        </p:blipFill>
        <p:spPr bwMode="auto">
          <a:xfrm>
            <a:off x="141279" y="1916832"/>
            <a:ext cx="2964531" cy="218827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061656"/>
            <a:ext cx="2405139" cy="189862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011" y="4427599"/>
            <a:ext cx="3239455" cy="226825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0" y="4427600"/>
            <a:ext cx="3024335" cy="226825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61055"/>
            <a:ext cx="2923020" cy="263071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83654"/>
            <a:ext cx="2331298" cy="155614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10520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5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30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3500"/>
                            </p:stCondLst>
                            <p:childTnLst>
                              <p:par>
                                <p:cTn fill="hold" id="2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000"/>
                            </p:stCondLst>
                            <p:childTnLst>
                              <p:par>
                                <p:cTn fill="hold" id="2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1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500"/>
                            </p:stCondLst>
                            <p:childTnLst>
                              <p:par>
                                <p:cTn fill="hold" id="3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5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animBg="1" grpId="0" spid="5"/>
    </p:bld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348508" y="55712"/>
            <a:ext cx="3960440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3200">
                <a:solidFill>
                  <a:schemeClr val="bg1"/>
                </a:solidFill>
              </a:rPr>
              <a:t>Тип Хордовые</a:t>
            </a:r>
            <a:endParaRPr b="1" dirty="0" lang="ru-RU" sz="320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367696" y="836712"/>
            <a:ext cx="3890241" cy="642942"/>
          </a:xfrm>
          <a:prstGeom prst="flowChartAlternate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mtClean="0" sz="2800">
                <a:solidFill>
                  <a:schemeClr val="bg1"/>
                </a:solidFill>
              </a:rPr>
              <a:t>Класс Млекопитающие</a:t>
            </a:r>
            <a:endParaRPr b="1" dirty="0" lang="ru-RU" sz="280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53" y="3679059"/>
            <a:ext cx="2513012" cy="166388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424945" cy="191301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" r="128"/>
          <a:stretch/>
        </p:blipFill>
        <p:spPr bwMode="auto">
          <a:xfrm>
            <a:off x="4677700" y="5243654"/>
            <a:ext cx="1848097" cy="149534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 l="3" t="178"/>
          <a:stretch/>
        </p:blipFill>
        <p:spPr bwMode="auto">
          <a:xfrm>
            <a:off x="6012160" y="1628800"/>
            <a:ext cx="2848317" cy="185110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020" y="1590749"/>
            <a:ext cx="2601416" cy="195106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" l="159"/>
          <a:stretch/>
        </p:blipFill>
        <p:spPr bwMode="auto">
          <a:xfrm>
            <a:off x="2725231" y="4293096"/>
            <a:ext cx="1863168" cy="147680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/>
          <p:cNvPicPr>
            <a:picLocks noChangeArrowheads="1"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" l="84"/>
          <a:stretch/>
        </p:blipFill>
        <p:spPr bwMode="auto">
          <a:xfrm>
            <a:off x="5220072" y="3679059"/>
            <a:ext cx="2391265" cy="125953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1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87" y="5466652"/>
            <a:ext cx="1913309" cy="132965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2"/>
          <p:cNvPicPr>
            <a:picLocks noChangeArrowheads="1" noChangeAspect="1"/>
          </p:cNvPicPr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64975"/>
            <a:ext cx="2207378" cy="165553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24543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500"/>
                            </p:stCondLst>
                            <p:childTnLst>
                              <p:par>
                                <p:cTn fill="hold" id="1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9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3000"/>
                            </p:stCondLst>
                            <p:childTnLst>
                              <p:par>
                                <p:cTn fill="hold" id="2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3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3500"/>
                            </p:stCondLst>
                            <p:childTnLst>
                              <p:par>
                                <p:cTn fill="hold" id="2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000"/>
                            </p:stCondLst>
                            <p:childTnLst>
                              <p:par>
                                <p:cTn fill="hold" id="2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1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500"/>
                            </p:stCondLst>
                            <p:childTnLst>
                              <p:par>
                                <p:cTn fill="hold" id="3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5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5000"/>
                            </p:stCondLst>
                            <p:childTnLst>
                              <p:par>
                                <p:cTn fill="hold" id="37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9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5500"/>
                            </p:stCondLst>
                            <p:childTnLst>
                              <p:par>
                                <p:cTn fill="hold" id="41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43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">
                            <p:stCondLst>
                              <p:cond delay="6000"/>
                            </p:stCondLst>
                            <p:childTnLst>
                              <p:par>
                                <p:cTn fill="hold" id="4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47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animBg="1" grpId="0" spid="5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35" y="-36195"/>
            <a:ext cx="85689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i="1" dirty="0">
                <a:solidFill>
                  <a:srgbClr val="000066"/>
                </a:solidFill>
              </a:rPr>
              <a:t>Выберите правильный </a:t>
            </a:r>
            <a:r>
              <a:rPr lang="ru-RU" sz="1700" b="1" i="1" dirty="0" smtClean="0">
                <a:solidFill>
                  <a:srgbClr val="000066"/>
                </a:solidFill>
              </a:rPr>
              <a:t>ответ.</a:t>
            </a:r>
            <a:endParaRPr lang="ru-RU" sz="1700" b="1" i="1" dirty="0">
              <a:solidFill>
                <a:srgbClr val="000066"/>
              </a:solidFill>
            </a:endParaRPr>
          </a:p>
          <a:p>
            <a: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 двустворчатым моллюскам относят:</a:t>
            </a:r>
            <a:endParaRPr lang="ru-RU" sz="17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b="1" dirty="0">
                <a:solidFill>
                  <a:srgbClr val="000066"/>
                </a:solidFill>
              </a:rPr>
              <a:t>1) осьминога;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2) большого прудовика;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3) беззубку;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4) виноградную улитку</a:t>
            </a:r>
            <a:r>
              <a:rPr lang="ru-RU" sz="1700" b="1" dirty="0" smtClean="0">
                <a:solidFill>
                  <a:srgbClr val="000066"/>
                </a:solidFill>
              </a:rPr>
              <a:t>.</a:t>
            </a:r>
            <a:endParaRPr lang="ru-RU" sz="1700" b="1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7557" y="1493126"/>
            <a:ext cx="8680945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К паразитам не относится:</a:t>
            </a:r>
            <a:endParaRPr lang="ru-RU" sz="17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b="1" dirty="0">
                <a:solidFill>
                  <a:srgbClr val="000066"/>
                </a:solidFill>
              </a:rPr>
              <a:t>1) белая </a:t>
            </a:r>
            <a:r>
              <a:rPr lang="ru-RU" sz="1700" b="1" dirty="0" err="1">
                <a:solidFill>
                  <a:srgbClr val="000066"/>
                </a:solidFill>
              </a:rPr>
              <a:t>планария</a:t>
            </a:r>
            <a:r>
              <a:rPr lang="ru-RU" sz="1700" b="1" dirty="0">
                <a:solidFill>
                  <a:srgbClr val="000066"/>
                </a:solidFill>
              </a:rPr>
              <a:t>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2) бычий цепень;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3) свиной цепень;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4) печёночный сосальщик</a:t>
            </a:r>
            <a:r>
              <a:rPr lang="ru-RU" sz="1700" b="1" dirty="0" smtClean="0">
                <a:solidFill>
                  <a:srgbClr val="000066"/>
                </a:solidFill>
              </a:rPr>
              <a:t>.</a:t>
            </a:r>
            <a:endParaRPr lang="ru-RU" sz="1700" b="1" dirty="0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535" y="2838640"/>
            <a:ext cx="862494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Наружный слой клеток у гидры называют:</a:t>
            </a:r>
            <a:b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b="1" dirty="0">
                <a:solidFill>
                  <a:srgbClr val="000066"/>
                </a:solidFill>
              </a:rPr>
              <a:t>1) эктодермой;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2) подошвой;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3) энтодермой;</a:t>
            </a:r>
            <a:br>
              <a:rPr lang="ru-RU" sz="1700" b="1" dirty="0">
                <a:solidFill>
                  <a:srgbClr val="000066"/>
                </a:solidFill>
              </a:rPr>
            </a:br>
            <a:r>
              <a:rPr lang="ru-RU" sz="1700" b="1" dirty="0">
                <a:solidFill>
                  <a:srgbClr val="000066"/>
                </a:solidFill>
              </a:rPr>
              <a:t>4) кишечной полостью</a:t>
            </a:r>
            <a:r>
              <a:rPr lang="ru-RU" sz="1700" b="1" dirty="0" smtClean="0">
                <a:solidFill>
                  <a:srgbClr val="000066"/>
                </a:solidFill>
              </a:rPr>
              <a:t>.</a:t>
            </a:r>
            <a:endParaRPr lang="ru-RU" sz="1700" b="1" dirty="0">
              <a:solidFill>
                <a:srgbClr val="00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1534" y="4149080"/>
            <a:ext cx="8464921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Выберите </a:t>
            </a:r>
            <a:r>
              <a:rPr lang="ru-RU" sz="17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животное</a:t>
            </a:r>
            <a: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которое может питаться как растение:</a:t>
            </a:r>
            <a:endParaRPr lang="ru-RU" sz="17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b="1" dirty="0">
                <a:solidFill>
                  <a:srgbClr val="000066"/>
                </a:solidFill>
              </a:rPr>
              <a:t>1) инфузория-туфелька;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2) </a:t>
            </a:r>
            <a:r>
              <a:rPr lang="ru-RU" sz="1700" b="1" dirty="0" err="1">
                <a:solidFill>
                  <a:srgbClr val="000066"/>
                </a:solidFill>
              </a:rPr>
              <a:t>цианобактерия</a:t>
            </a:r>
            <a:r>
              <a:rPr lang="ru-RU" sz="1700" b="1" dirty="0">
                <a:solidFill>
                  <a:srgbClr val="000066"/>
                </a:solidFill>
              </a:rPr>
              <a:t>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3) </a:t>
            </a:r>
            <a:r>
              <a:rPr lang="ru-RU" sz="1700" b="1" dirty="0" smtClean="0">
                <a:solidFill>
                  <a:srgbClr val="000066"/>
                </a:solidFill>
              </a:rPr>
              <a:t>амёба протей;</a:t>
            </a:r>
            <a:endParaRPr lang="ru-RU" sz="1700" b="1" dirty="0">
              <a:solidFill>
                <a:srgbClr val="000066"/>
              </a:solidFill>
            </a:endParaRPr>
          </a:p>
          <a:p>
            <a:r>
              <a:rPr lang="ru-RU" sz="1700" b="1" dirty="0">
                <a:solidFill>
                  <a:srgbClr val="000066"/>
                </a:solidFill>
              </a:rPr>
              <a:t>4) </a:t>
            </a:r>
            <a:r>
              <a:rPr lang="ru-RU" sz="1700" b="1" dirty="0" smtClean="0">
                <a:solidFill>
                  <a:srgbClr val="000066"/>
                </a:solidFill>
              </a:rPr>
              <a:t>эвглена зелёная.</a:t>
            </a:r>
            <a:endParaRPr lang="ru-RU" sz="1700" b="1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533" y="5437049"/>
            <a:ext cx="8464921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Что происходит с амёбой в неблагоприятных условиях среды?</a:t>
            </a:r>
            <a:endParaRPr lang="ru-RU" sz="17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b="1" dirty="0">
                <a:solidFill>
                  <a:srgbClr val="000066"/>
                </a:solidFill>
              </a:rPr>
              <a:t>1) Усиленно питается;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2) быстро делится;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3) превращается в цисту;</a:t>
            </a:r>
          </a:p>
          <a:p>
            <a:r>
              <a:rPr lang="ru-RU" sz="1700" b="1" dirty="0">
                <a:solidFill>
                  <a:srgbClr val="000066"/>
                </a:solidFill>
              </a:rPr>
              <a:t>4) начинает активно передвигаться.</a:t>
            </a:r>
            <a:endParaRPr lang="ru-RU" sz="17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3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35357" y="166082"/>
            <a:ext cx="38230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ea typeface="Times New Roman" pitchFamily="18" charset="0"/>
                <a:cs typeface="Times New Roman" pitchFamily="18" charset="0"/>
              </a:rPr>
              <a:t>Лист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ea typeface="Times New Roman" pitchFamily="18" charset="0"/>
                <a:cs typeface="Times New Roman" pitchFamily="18" charset="0"/>
              </a:rPr>
              <a:t>самооценки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812601"/>
              </p:ext>
            </p:extLst>
          </p:nvPr>
        </p:nvGraphicFramePr>
        <p:xfrm>
          <a:off x="251520" y="812413"/>
          <a:ext cx="8640961" cy="5856942"/>
        </p:xfrm>
        <a:graphic>
          <a:graphicData uri="http://schemas.openxmlformats.org/drawingml/2006/table">
            <a:tbl>
              <a:tblPr firstRow="1" firstCol="1" bandRow="1"/>
              <a:tblGrid>
                <a:gridCol w="480304"/>
                <a:gridCol w="5204799"/>
                <a:gridCol w="1478832"/>
                <a:gridCol w="1477026"/>
              </a:tblGrid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№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Критерии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«+»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«–»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помогал(а) сформулировать тему урока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участвовал(а) </a:t>
                      </a: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в формулировании цели урока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Работать в паре мне было труднее, чем одному(ой)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4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Мне было интереснее и полезнее работать в паре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выступал(а)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6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нашёл (нашла) информацию самостоятельно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7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помогал(а) </a:t>
                      </a: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делать выводы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8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предлагал(а) </a:t>
                      </a: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решение проблемы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9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с уважением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слушал(а) </a:t>
                      </a: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выступающих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10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высказывал(а) </a:t>
                      </a: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своё мнение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11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</a:t>
                      </a:r>
                      <a:r>
                        <a:rPr lang="ru-RU" sz="16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понял(а) </a:t>
                      </a: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тему и могу её объяснить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12</a:t>
                      </a:r>
                      <a:endParaRPr lang="ru-RU" sz="1600" b="1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 могу применить в жизни полученные знания</a:t>
                      </a:r>
                      <a:endParaRPr lang="ru-RU" sz="16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8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61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714460"/>
              </p:ext>
            </p:extLst>
          </p:nvPr>
        </p:nvGraphicFramePr>
        <p:xfrm>
          <a:off x="179512" y="1556792"/>
          <a:ext cx="8784976" cy="5112568"/>
        </p:xfrm>
        <a:graphic>
          <a:graphicData uri="http://schemas.openxmlformats.org/drawingml/2006/table">
            <a:tbl>
              <a:tblPr firstRow="1" firstCol="1" bandRow="1"/>
              <a:tblGrid>
                <a:gridCol w="7247605"/>
                <a:gridCol w="1537371"/>
              </a:tblGrid>
              <a:tr h="1278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Урок полезен, </a:t>
                      </a:r>
                      <a:r>
                        <a:rPr lang="ru-RU" sz="32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всё понятно</a:t>
                      </a:r>
                      <a:endParaRPr lang="ru-RU" sz="32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Лишь кое-что чуть-чуть </a:t>
                      </a:r>
                      <a:r>
                        <a:rPr lang="ru-RU" sz="32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неясно</a:t>
                      </a:r>
                      <a:endParaRPr lang="ru-RU" sz="32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Ещё придётся потрудиться</a:t>
                      </a:r>
                      <a:endParaRPr lang="ru-RU" sz="32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Да, трудно </a:t>
                      </a:r>
                      <a:r>
                        <a:rPr lang="ru-RU" sz="3200" b="1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всё-таки </a:t>
                      </a:r>
                      <a:r>
                        <a:rPr lang="ru-RU" sz="3200" b="1" dirty="0">
                          <a:solidFill>
                            <a:srgbClr val="000066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учиться!</a:t>
                      </a:r>
                      <a:endParaRPr lang="ru-RU" sz="3200" b="1" dirty="0">
                        <a:solidFill>
                          <a:srgbClr val="00006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395536" y="188640"/>
            <a:ext cx="8496944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Оцените сегодняшний урок знаком «+»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соответствующей строке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n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2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20888"/>
            <a:ext cx="8712968" cy="1470025"/>
          </a:xfrm>
        </p:spPr>
        <p:txBody>
          <a:bodyPr>
            <a:noAutofit/>
          </a:bodyPr>
          <a:lstStyle/>
          <a:p>
            <a:r>
              <a:rPr b="1" cap="all" dirty="0" lang="ru-RU" smtClean="0" sz="5400">
                <a:solidFill>
                  <a:srgbClr val="00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РАЗНООБРАЗИЕ </a:t>
            </a:r>
            <a:r>
              <a:rPr b="1" cap="all" dirty="0" err="1" lang="ru-RU" smtClean="0" sz="5400">
                <a:solidFill>
                  <a:srgbClr val="00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ЖивотныХ</a:t>
            </a:r>
            <a:r>
              <a:rPr dirty="0" lang="ru-RU" smtClean="0" sz="5400"/>
              <a:t/>
            </a:r>
            <a:br>
              <a:rPr dirty="0" lang="ru-RU" smtClean="0" sz="5400"/>
            </a:br>
            <a:endParaRPr dirty="0" lang="ru-RU" sz="5400"/>
          </a:p>
        </p:txBody>
      </p:sp>
      <p:pic>
        <p:nvPicPr>
          <p:cNvPr id="19459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" r="39"/>
          <a:stretch/>
        </p:blipFill>
        <p:spPr bwMode="auto">
          <a:xfrm>
            <a:off x="-23192" y="0"/>
            <a:ext cx="3354538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430" y="0"/>
            <a:ext cx="3412570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9"/>
          <a:stretch/>
        </p:blipFill>
        <p:spPr bwMode="auto">
          <a:xfrm>
            <a:off x="139212" y="3284984"/>
            <a:ext cx="3521510" cy="3436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910" y="3444614"/>
            <a:ext cx="5320462" cy="311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" r="10"/>
          <a:stretch/>
        </p:blipFill>
        <p:spPr bwMode="auto">
          <a:xfrm>
            <a:off x="3184352" y="0"/>
            <a:ext cx="3183077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11018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sz="44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>
                <a:solidFill>
                  <a:srgbClr val="000066"/>
                </a:solidFill>
              </a:rPr>
              <a:t>1. </a:t>
            </a:r>
            <a:r>
              <a:rPr lang="ru-RU" sz="4000" b="1" dirty="0" smtClean="0">
                <a:solidFill>
                  <a:srgbClr val="000066"/>
                </a:solidFill>
              </a:rPr>
              <a:t>Выучить параграф 20.</a:t>
            </a:r>
            <a:endParaRPr lang="ru-RU" sz="4000" b="1" dirty="0">
              <a:solidFill>
                <a:srgbClr val="000066"/>
              </a:solidFill>
            </a:endParaRPr>
          </a:p>
          <a:p>
            <a:pPr algn="just"/>
            <a:r>
              <a:rPr lang="ru-RU" sz="4000" b="1" dirty="0">
                <a:solidFill>
                  <a:srgbClr val="000066"/>
                </a:solidFill>
              </a:rPr>
              <a:t>2. Творческое задание по </a:t>
            </a:r>
            <a:r>
              <a:rPr lang="ru-RU" sz="4000" b="1" dirty="0" smtClean="0">
                <a:solidFill>
                  <a:srgbClr val="000066"/>
                </a:solidFill>
              </a:rPr>
              <a:t>выбору</a:t>
            </a:r>
            <a:r>
              <a:rPr lang="ru-RU" sz="4000" b="1" dirty="0">
                <a:solidFill>
                  <a:srgbClr val="000066"/>
                </a:solidFill>
              </a:rPr>
              <a:t>.</a:t>
            </a:r>
            <a:r>
              <a:rPr lang="ru-RU" sz="4000" b="1" dirty="0" smtClean="0">
                <a:solidFill>
                  <a:srgbClr val="000066"/>
                </a:solidFill>
              </a:rPr>
              <a:t> Презентации:</a:t>
            </a:r>
            <a:endParaRPr lang="ru-RU" sz="4000" b="1" dirty="0">
              <a:solidFill>
                <a:srgbClr val="000066"/>
              </a:solidFill>
            </a:endParaRPr>
          </a:p>
          <a:p>
            <a:r>
              <a:rPr lang="ru-RU" sz="4000" b="1" dirty="0">
                <a:solidFill>
                  <a:srgbClr val="000066"/>
                </a:solidFill>
              </a:rPr>
              <a:t>а) </a:t>
            </a:r>
            <a:r>
              <a:rPr lang="ru-RU" sz="4000" b="1" dirty="0" smtClean="0">
                <a:solidFill>
                  <a:srgbClr val="000066"/>
                </a:solidFill>
              </a:rPr>
              <a:t>беспозвоночные </a:t>
            </a:r>
            <a:r>
              <a:rPr lang="ru-RU" sz="4000" b="1" dirty="0">
                <a:solidFill>
                  <a:srgbClr val="000066"/>
                </a:solidFill>
              </a:rPr>
              <a:t>животные;</a:t>
            </a:r>
          </a:p>
          <a:p>
            <a:r>
              <a:rPr lang="ru-RU" sz="4000" b="1" dirty="0">
                <a:solidFill>
                  <a:srgbClr val="000066"/>
                </a:solidFill>
              </a:rPr>
              <a:t>б) </a:t>
            </a:r>
            <a:r>
              <a:rPr lang="ru-RU" sz="4000" b="1" dirty="0" smtClean="0">
                <a:solidFill>
                  <a:srgbClr val="000066"/>
                </a:solidFill>
              </a:rPr>
              <a:t>позвоночные </a:t>
            </a:r>
            <a:r>
              <a:rPr lang="ru-RU" sz="4000" b="1" dirty="0">
                <a:solidFill>
                  <a:srgbClr val="000066"/>
                </a:solidFill>
              </a:rPr>
              <a:t>животные.</a:t>
            </a:r>
          </a:p>
          <a:p>
            <a:r>
              <a:rPr lang="ru-RU" sz="4000" dirty="0"/>
              <a:t> 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3647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905" y="908720"/>
            <a:ext cx="8712968" cy="1470025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   1.</a:t>
            </a:r>
            <a:r>
              <a:rPr lang="ru-RU" sz="2800" dirty="0" smtClean="0">
                <a:solidFill>
                  <a:srgbClr val="000066"/>
                </a:solidFill>
              </a:rPr>
              <a:t>  </a:t>
            </a:r>
            <a:r>
              <a:rPr lang="ru-RU" sz="2800" b="1" dirty="0" smtClean="0">
                <a:solidFill>
                  <a:srgbClr val="000066"/>
                </a:solidFill>
              </a:rPr>
              <a:t>Клетка  простейшего  выполняет   все   </a:t>
            </a:r>
            <a:r>
              <a:rPr lang="ru-RU" sz="2800" b="1" dirty="0" err="1" smtClean="0">
                <a:solidFill>
                  <a:srgbClr val="000066"/>
                </a:solidFill>
              </a:rPr>
              <a:t>функ-ции</a:t>
            </a:r>
            <a:r>
              <a:rPr lang="ru-RU" sz="2800" b="1" dirty="0" smtClean="0">
                <a:solidFill>
                  <a:srgbClr val="000066"/>
                </a:solidFill>
              </a:rPr>
              <a:t> живого организма.</a:t>
            </a:r>
            <a:r>
              <a:rPr lang="ru-RU" sz="28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cap="all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cap="all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5913" y="429309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Проблема.</a:t>
            </a:r>
            <a:r>
              <a:rPr lang="ru-RU" sz="3200" b="1" dirty="0">
                <a:solidFill>
                  <a:srgbClr val="000066"/>
                </a:solidFill>
              </a:rPr>
              <a:t> Какими </a:t>
            </a:r>
            <a:r>
              <a:rPr lang="ru-RU" sz="3200" b="1" dirty="0" smtClean="0">
                <a:solidFill>
                  <a:srgbClr val="000066"/>
                </a:solidFill>
              </a:rPr>
              <a:t> признаками  </a:t>
            </a:r>
            <a:r>
              <a:rPr lang="ru-RU" sz="3200" b="1" dirty="0">
                <a:solidFill>
                  <a:srgbClr val="000066"/>
                </a:solidFill>
              </a:rPr>
              <a:t>должны </a:t>
            </a:r>
            <a:r>
              <a:rPr lang="ru-RU" sz="3200" b="1" dirty="0" smtClean="0">
                <a:solidFill>
                  <a:srgbClr val="000066"/>
                </a:solidFill>
              </a:rPr>
              <a:t>                обладать </a:t>
            </a:r>
            <a:r>
              <a:rPr lang="ru-RU" sz="3200" b="1" dirty="0">
                <a:solidFill>
                  <a:srgbClr val="000066"/>
                </a:solidFill>
              </a:rPr>
              <a:t>животные, состоящие </a:t>
            </a:r>
            <a:r>
              <a:rPr lang="ru-RU" sz="3200" b="1" dirty="0" smtClean="0">
                <a:solidFill>
                  <a:srgbClr val="000066"/>
                </a:solidFill>
              </a:rPr>
              <a:t>всего </a:t>
            </a:r>
            <a:r>
              <a:rPr lang="ru-RU" sz="3200" b="1" dirty="0">
                <a:solidFill>
                  <a:srgbClr val="000066"/>
                </a:solidFill>
              </a:rPr>
              <a:t>из </a:t>
            </a:r>
            <a:r>
              <a:rPr lang="ru-RU" sz="3200" b="1" dirty="0" smtClean="0">
                <a:solidFill>
                  <a:srgbClr val="000066"/>
                </a:solidFill>
              </a:rPr>
              <a:t>одной  клетки</a:t>
            </a:r>
            <a:r>
              <a:rPr lang="ru-RU" sz="3200" b="1" dirty="0">
                <a:solidFill>
                  <a:srgbClr val="000066"/>
                </a:solidFill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5913" y="2060848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 2.</a:t>
            </a:r>
            <a:r>
              <a:rPr lang="ru-RU" sz="2800" dirty="0">
                <a:solidFill>
                  <a:srgbClr val="000066"/>
                </a:solidFill>
              </a:rPr>
              <a:t> </a:t>
            </a:r>
            <a:r>
              <a:rPr lang="ru-RU" sz="2800" b="1" dirty="0">
                <a:solidFill>
                  <a:srgbClr val="000066"/>
                </a:solidFill>
              </a:rPr>
              <a:t>Требования организма  противоречивы:  </a:t>
            </a:r>
            <a:r>
              <a:rPr lang="ru-RU" sz="2800" b="1" dirty="0" smtClean="0">
                <a:solidFill>
                  <a:srgbClr val="000066"/>
                </a:solidFill>
              </a:rPr>
              <a:t>постоянная </a:t>
            </a:r>
            <a:r>
              <a:rPr lang="ru-RU" sz="2800" b="1" dirty="0">
                <a:solidFill>
                  <a:srgbClr val="000066"/>
                </a:solidFill>
              </a:rPr>
              <a:t>форма тела мешает движению,  дыхание и </a:t>
            </a:r>
            <a:r>
              <a:rPr lang="ru-RU" sz="2800" b="1" dirty="0" smtClean="0">
                <a:solidFill>
                  <a:srgbClr val="000066"/>
                </a:solidFill>
              </a:rPr>
              <a:t>выделение </a:t>
            </a:r>
            <a:r>
              <a:rPr lang="ru-RU" sz="2800" b="1" dirty="0">
                <a:solidFill>
                  <a:srgbClr val="000066"/>
                </a:solidFill>
              </a:rPr>
              <a:t>через поверхность тела снижают защитные </a:t>
            </a:r>
            <a:r>
              <a:rPr lang="ru-RU" sz="2800" b="1" dirty="0" smtClean="0">
                <a:solidFill>
                  <a:srgbClr val="000066"/>
                </a:solidFill>
              </a:rPr>
              <a:t>свойства </a:t>
            </a:r>
            <a:r>
              <a:rPr lang="ru-RU" sz="2800" b="1" dirty="0">
                <a:solidFill>
                  <a:srgbClr val="000066"/>
                </a:solidFill>
              </a:rPr>
              <a:t>оболочки</a:t>
            </a:r>
            <a:r>
              <a:rPr lang="ru-RU" sz="2800" b="1" dirty="0" smtClean="0">
                <a:solidFill>
                  <a:srgbClr val="00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85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5913" y="2564904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>
                <a:solidFill>
                  <a:srgbClr val="000066"/>
                </a:solidFill>
              </a:rPr>
              <a:t>- Что вам понадобится для её решения?</a:t>
            </a:r>
            <a:endParaRPr lang="ru-RU" sz="4400" b="1" dirty="0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541" y="476672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>
                <a:solidFill>
                  <a:srgbClr val="000066"/>
                </a:solidFill>
              </a:rPr>
              <a:t>- У вас достаточно знаний для решения данной проблемы?</a:t>
            </a:r>
            <a:endParaRPr lang="ru-RU" sz="4400" b="1" dirty="0" smtClean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913" y="4653136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>
                <a:solidFill>
                  <a:srgbClr val="000066"/>
                </a:solidFill>
              </a:rPr>
              <a:t>- Где вы возьмёте необходимый материал?</a:t>
            </a:r>
            <a:endParaRPr lang="ru-RU" sz="4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57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436" y="2780928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1. </a:t>
            </a:r>
            <a:r>
              <a:rPr lang="ru-RU" sz="3600" b="1" dirty="0">
                <a:solidFill>
                  <a:srgbClr val="000066"/>
                </a:solidFill>
              </a:rPr>
              <a:t>Дайте характеристику </a:t>
            </a:r>
            <a:r>
              <a:rPr lang="ru-RU" sz="3600" b="1" dirty="0" err="1" smtClean="0">
                <a:solidFill>
                  <a:srgbClr val="000066"/>
                </a:solidFill>
              </a:rPr>
              <a:t>прос-тейших</a:t>
            </a:r>
            <a:r>
              <a:rPr lang="ru-RU" sz="3600" b="1" dirty="0" smtClean="0">
                <a:solidFill>
                  <a:srgbClr val="000066"/>
                </a:solidFill>
              </a:rPr>
              <a:t> </a:t>
            </a:r>
            <a:r>
              <a:rPr lang="ru-RU" sz="3600" b="1" dirty="0">
                <a:solidFill>
                  <a:srgbClr val="000066"/>
                </a:solidFill>
              </a:rPr>
              <a:t>животных.</a:t>
            </a:r>
            <a:endParaRPr lang="ru-RU" sz="3600" b="1" dirty="0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913" y="332656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</a:t>
            </a:r>
            <a:r>
              <a:rPr lang="ru-RU" sz="3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парах.</a:t>
            </a:r>
          </a:p>
          <a:p>
            <a:pPr algn="just"/>
            <a:r>
              <a:rPr lang="ru-RU" sz="3600" b="1" dirty="0" smtClean="0">
                <a:solidFill>
                  <a:srgbClr val="000066"/>
                </a:solidFill>
              </a:rPr>
              <a:t>Используя материалы видеофрагментов и дополнительного материала, </a:t>
            </a:r>
            <a:r>
              <a:rPr lang="ru-RU" sz="3600" b="1" dirty="0" err="1" smtClean="0">
                <a:solidFill>
                  <a:srgbClr val="000066"/>
                </a:solidFill>
              </a:rPr>
              <a:t>выпол-ните</a:t>
            </a:r>
            <a:r>
              <a:rPr lang="ru-RU" sz="3600" b="1" dirty="0" smtClean="0">
                <a:solidFill>
                  <a:srgbClr val="000066"/>
                </a:solidFill>
              </a:rPr>
              <a:t> задания.</a:t>
            </a:r>
            <a:endParaRPr lang="ru-RU" sz="3600" b="1" dirty="0" smtClean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913" y="4077072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Взаимоконтроль. </a:t>
            </a:r>
            <a:r>
              <a:rPr lang="ru-RU" sz="3200" b="1" dirty="0">
                <a:solidFill>
                  <a:srgbClr val="000066"/>
                </a:solidFill>
              </a:rPr>
              <a:t>Учащиеся обмениваются тетрадями и проверяют работу друг друга. Можно вносить исправления, можно задавать вопросы друг другу и учителю, можно выставлять друг другу отметки.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95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-9699" y="44624"/>
            <a:ext cx="9144000" cy="6429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ПРИЗНАКИ ПРОСТЕЙШИХ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0" y="1219250"/>
            <a:ext cx="9133358" cy="720080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Организм состоит из одной клетки, имеет микроскопические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размеры, одно или несколько оформленных ядер.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0" y="1939330"/>
            <a:ext cx="9134301" cy="625574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Передвигаются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помощью ложноножек, жгутиков или ресничек.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0" y="476672"/>
            <a:ext cx="9133358" cy="720080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Обитают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преимущественно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 жидкой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среде – 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морской и пресной воде, влажной почве, в других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организмах.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-27781" y="2564903"/>
            <a:ext cx="9180165" cy="2098090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Питаются мельчайшими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животными, растительными организмами и гниющими органическими веществами, паразитические формы обитают на поверхности тела, в полостях тела или тканях организмов своих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хозяев, некоторые способны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синтезировать органическое вещество из неорганических веществ с помощью фотосинтеза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dirty="0" smtClean="0"/>
              <a:t> </a:t>
            </a:r>
            <a:endParaRPr lang="ru-RU" sz="2400" dirty="0"/>
          </a:p>
          <a:p>
            <a:pPr algn="ctr"/>
            <a:r>
              <a:rPr lang="ru-RU" sz="1400" b="1" i="1" dirty="0" smtClean="0"/>
              <a:t>, </a:t>
            </a:r>
            <a:endParaRPr lang="ru-RU" sz="1400" b="1" dirty="0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-9699" y="4662993"/>
            <a:ext cx="9144000" cy="533808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Газообмен у простейших осуществляется всей поверхностью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-1" y="5196879"/>
            <a:ext cx="9133359" cy="659343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продуктов обмена веществ и избытка воды происходит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помощью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сократительных вакуолей.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0" y="5848632"/>
            <a:ext cx="9133358" cy="440516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Размножение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происходит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бесполым и половым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путём.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0" y="6289148"/>
            <a:ext cx="9133358" cy="568852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неблагоприятных условиях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способны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образовывать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цисты.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740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000066"/>
                </a:solidFill>
              </a:rPr>
              <a:t>   </a:t>
            </a:r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r>
              <a:rPr lang="ru-RU" sz="4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4000" b="1" dirty="0">
                <a:solidFill>
                  <a:srgbClr val="000066"/>
                </a:solidFill>
              </a:rPr>
              <a:t> Простейшие – «Мастера на все руки», чтобы делать всё то, что у других животных выполняют особые органы. Большое преимущество простейших в том, что размер их мал и любая часть тела находится близко к поверхности. Поэтому многие из них обходятся без специальных органов выделения и дыхания.</a:t>
            </a:r>
            <a:endParaRPr lang="ru-RU" sz="4000" b="1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4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a2b43ed3f79b98efab1d662549a678e90bda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935</Words>
  <Application>Microsoft Office PowerPoint</Application>
  <PresentationFormat>Экран (4:3)</PresentationFormat>
  <Paragraphs>192</Paragraphs>
  <Slides>30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РАЗНООБРАЗИЕ ЖивотныХ </vt:lpstr>
      <vt:lpstr>Презентация PowerPoint</vt:lpstr>
      <vt:lpstr>Факт   1.  Клетка  простейшего  выполняет   все   функ-ции живого организма.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Многоклеточные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Оцените сегодняшний урок знаком «+»  в соответствующей строке  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7. Разнообразие животных</dc:title>
  <dc:creator>Галицкая И.М.</dc:creator>
  <cp:lastModifiedBy>Admin</cp:lastModifiedBy>
  <cp:revision>143</cp:revision>
  <cp:lastPrinted>2020-07-27T13:43:53Z</cp:lastPrinted>
  <dcterms:created xsi:type="dcterms:W3CDTF">2013-02-09T08:32:35Z</dcterms:created>
  <dcterms:modified xsi:type="dcterms:W3CDTF">2020-11-01T12:01:25Z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2098202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